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0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6" r:id="rId9"/>
    <p:sldId id="263" r:id="rId10"/>
    <p:sldId id="264" r:id="rId11"/>
    <p:sldId id="265" r:id="rId12"/>
    <p:sldId id="266" r:id="rId13"/>
    <p:sldId id="277" r:id="rId14"/>
    <p:sldId id="278" r:id="rId15"/>
    <p:sldId id="279" r:id="rId16"/>
    <p:sldId id="280" r:id="rId17"/>
    <p:sldId id="268" r:id="rId18"/>
    <p:sldId id="269" r:id="rId19"/>
    <p:sldId id="267" r:id="rId20"/>
    <p:sldId id="270" r:id="rId21"/>
    <p:sldId id="271" r:id="rId22"/>
    <p:sldId id="272" r:id="rId23"/>
    <p:sldId id="273" r:id="rId24"/>
    <p:sldId id="274" r:id="rId25"/>
    <p:sldId id="275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rivas c" initials="sc" lastIdx="1" clrIdx="0">
    <p:extLst>
      <p:ext uri="{19B8F6BF-5375-455C-9EA6-DF929625EA0E}">
        <p15:presenceInfo xmlns:p15="http://schemas.microsoft.com/office/powerpoint/2012/main" userId="690b1158b5f2e08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E0FE18-B9BC-4108-92B7-1322DBE4E16C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CE5835-DF2C-4342-890D-BE248C9475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0906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80F7-7CA4-4DD1-9A8B-93A62E203975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A72DEC05-8249-441A-93BE-164E4EBE7C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1458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80F7-7CA4-4DD1-9A8B-93A62E203975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72DEC05-8249-441A-93BE-164E4EBE7C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8130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80F7-7CA4-4DD1-9A8B-93A62E203975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72DEC05-8249-441A-93BE-164E4EBE7C08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020118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80F7-7CA4-4DD1-9A8B-93A62E203975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72DEC05-8249-441A-93BE-164E4EBE7C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60295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80F7-7CA4-4DD1-9A8B-93A62E203975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72DEC05-8249-441A-93BE-164E4EBE7C08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428826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80F7-7CA4-4DD1-9A8B-93A62E203975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72DEC05-8249-441A-93BE-164E4EBE7C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93811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80F7-7CA4-4DD1-9A8B-93A62E203975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DEC05-8249-441A-93BE-164E4EBE7C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66380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80F7-7CA4-4DD1-9A8B-93A62E203975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DEC05-8249-441A-93BE-164E4EBE7C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4543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80F7-7CA4-4DD1-9A8B-93A62E203975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DEC05-8249-441A-93BE-164E4EBE7C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7844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80F7-7CA4-4DD1-9A8B-93A62E203975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72DEC05-8249-441A-93BE-164E4EBE7C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0389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80F7-7CA4-4DD1-9A8B-93A62E203975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72DEC05-8249-441A-93BE-164E4EBE7C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5395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80F7-7CA4-4DD1-9A8B-93A62E203975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72DEC05-8249-441A-93BE-164E4EBE7C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8911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80F7-7CA4-4DD1-9A8B-93A62E203975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DEC05-8249-441A-93BE-164E4EBE7C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8079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80F7-7CA4-4DD1-9A8B-93A62E203975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DEC05-8249-441A-93BE-164E4EBE7C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6461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80F7-7CA4-4DD1-9A8B-93A62E203975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DEC05-8249-441A-93BE-164E4EBE7C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3322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E80F7-7CA4-4DD1-9A8B-93A62E203975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72DEC05-8249-441A-93BE-164E4EBE7C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1282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3E80F7-7CA4-4DD1-9A8B-93A62E203975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A72DEC05-8249-441A-93BE-164E4EBE7C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052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dc.gov/stroke/index.ht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58F3D-AEB9-439E-A5AE-05C7024710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9125" y="299850"/>
            <a:ext cx="8266790" cy="748304"/>
          </a:xfrm>
        </p:spPr>
        <p:txBody>
          <a:bodyPr>
            <a:normAutofit/>
          </a:bodyPr>
          <a:lstStyle/>
          <a:p>
            <a:r>
              <a:rPr lang="en-GB" sz="3600" dirty="0">
                <a:solidFill>
                  <a:srgbClr val="00B0F0"/>
                </a:solidFill>
              </a:rPr>
              <a:t>PANIMALAR ENGINEERING COLLEGE</a:t>
            </a:r>
            <a:endParaRPr lang="en-IN" sz="3600" dirty="0">
              <a:solidFill>
                <a:srgbClr val="00B0F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F32680-DB6B-450E-B782-AF254A30AD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34640" y="1371600"/>
            <a:ext cx="5953760" cy="488382"/>
          </a:xfrm>
        </p:spPr>
        <p:txBody>
          <a:bodyPr/>
          <a:lstStyle/>
          <a:p>
            <a:r>
              <a:rPr lang="en-GB" dirty="0">
                <a:solidFill>
                  <a:srgbClr val="FF0000"/>
                </a:solidFill>
              </a:rPr>
              <a:t>Department of Computer Science and Engineering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7DC80E-F117-4ABA-AE82-34850FCBD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720" y="206034"/>
            <a:ext cx="1219792" cy="11249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303525-15C6-480C-B8F6-2B96FA48FE15}"/>
              </a:ext>
            </a:extLst>
          </p:cNvPr>
          <p:cNvSpPr txBox="1"/>
          <p:nvPr/>
        </p:nvSpPr>
        <p:spPr>
          <a:xfrm>
            <a:off x="4216400" y="1998762"/>
            <a:ext cx="28651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7030A0"/>
                </a:solidFill>
              </a:rPr>
              <a:t>CS8811 PROJECT WORK</a:t>
            </a:r>
            <a:endParaRPr lang="en-IN" sz="1600" dirty="0">
              <a:solidFill>
                <a:srgbClr val="7030A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D746A9-BAF8-4D6C-9DCA-5F4A5D52FA20}"/>
              </a:ext>
            </a:extLst>
          </p:cNvPr>
          <p:cNvSpPr txBox="1"/>
          <p:nvPr/>
        </p:nvSpPr>
        <p:spPr>
          <a:xfrm flipH="1">
            <a:off x="2695236" y="2618336"/>
            <a:ext cx="77159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BRAIN STROKE PREDICTION BY USING CLASSIFICATION TECHNIQUE</a:t>
            </a:r>
            <a:endParaRPr lang="en-IN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A55F4E-8743-4E5A-97DC-EF62E21E5903}"/>
              </a:ext>
            </a:extLst>
          </p:cNvPr>
          <p:cNvSpPr txBox="1"/>
          <p:nvPr/>
        </p:nvSpPr>
        <p:spPr>
          <a:xfrm>
            <a:off x="1510483" y="4115354"/>
            <a:ext cx="35053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Project Guide </a:t>
            </a:r>
            <a:r>
              <a:rPr lang="en-GB" sz="1600" dirty="0"/>
              <a:t>-</a:t>
            </a:r>
            <a:endParaRPr lang="en-IN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D2E188-DADA-4227-BD15-01D33D8209E9}"/>
              </a:ext>
            </a:extLst>
          </p:cNvPr>
          <p:cNvSpPr txBox="1"/>
          <p:nvPr/>
        </p:nvSpPr>
        <p:spPr>
          <a:xfrm>
            <a:off x="3108960" y="4115354"/>
            <a:ext cx="1906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Vijayalakshmi.P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7B5FC0B-9CAB-42F8-A750-241F11313D1A}"/>
              </a:ext>
            </a:extLst>
          </p:cNvPr>
          <p:cNvSpPr txBox="1"/>
          <p:nvPr/>
        </p:nvSpPr>
        <p:spPr>
          <a:xfrm>
            <a:off x="7812732" y="6260638"/>
            <a:ext cx="17678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Batch Number </a:t>
            </a:r>
            <a:r>
              <a:rPr lang="en-GB" sz="1600" dirty="0"/>
              <a:t>-</a:t>
            </a:r>
            <a:endParaRPr lang="en-IN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81AED9D-F6E7-471C-B4CD-6261416DB7BB}"/>
              </a:ext>
            </a:extLst>
          </p:cNvPr>
          <p:cNvSpPr txBox="1"/>
          <p:nvPr/>
        </p:nvSpPr>
        <p:spPr>
          <a:xfrm>
            <a:off x="9417653" y="6272876"/>
            <a:ext cx="6218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C12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A6D87F-779A-4D7D-AB78-45F6F3943BAD}"/>
              </a:ext>
            </a:extLst>
          </p:cNvPr>
          <p:cNvSpPr txBox="1"/>
          <p:nvPr/>
        </p:nvSpPr>
        <p:spPr>
          <a:xfrm>
            <a:off x="7880190" y="3976273"/>
            <a:ext cx="34007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Team Members with Register Number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2C8DC2C-D5D8-401B-9C3B-EB1B523686C7}"/>
              </a:ext>
            </a:extLst>
          </p:cNvPr>
          <p:cNvSpPr txBox="1"/>
          <p:nvPr/>
        </p:nvSpPr>
        <p:spPr>
          <a:xfrm>
            <a:off x="7886995" y="4671781"/>
            <a:ext cx="2987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SRIVAS C – 211419104269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28434E2-7415-48C0-869E-7D911B6249D3}"/>
              </a:ext>
            </a:extLst>
          </p:cNvPr>
          <p:cNvSpPr txBox="1"/>
          <p:nvPr/>
        </p:nvSpPr>
        <p:spPr>
          <a:xfrm>
            <a:off x="7886995" y="5117068"/>
            <a:ext cx="4305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 HARSHA VARDHAN - 211419104096</a:t>
            </a:r>
            <a:endParaRPr lang="en-IN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12C79FC-A569-4EE1-BC05-24C4C3A95541}"/>
              </a:ext>
            </a:extLst>
          </p:cNvPr>
          <p:cNvSpPr txBox="1"/>
          <p:nvPr/>
        </p:nvSpPr>
        <p:spPr>
          <a:xfrm>
            <a:off x="7375852" y="5597133"/>
            <a:ext cx="4409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	YUVA PRAKASH M - 211419104315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93285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45E0C-BD2C-41C3-A5B5-51FA6A2D4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6079" y="650743"/>
            <a:ext cx="2733677" cy="450088"/>
          </a:xfrm>
        </p:spPr>
        <p:txBody>
          <a:bodyPr>
            <a:normAutofit/>
          </a:bodyPr>
          <a:lstStyle/>
          <a:p>
            <a:r>
              <a:rPr lang="en-GB" sz="1800" dirty="0"/>
              <a:t>4. USE CASE DIAGRAM</a:t>
            </a:r>
            <a:endParaRPr lang="en-IN" sz="18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8B73723-899D-4BDB-9270-88ECBCDD05D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5314" y="1719193"/>
            <a:ext cx="6070212" cy="447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3876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766DC-C2CB-415D-A6C1-B96557E85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2712" y="659621"/>
            <a:ext cx="2946741" cy="405700"/>
          </a:xfrm>
        </p:spPr>
        <p:txBody>
          <a:bodyPr>
            <a:normAutofit/>
          </a:bodyPr>
          <a:lstStyle/>
          <a:p>
            <a:r>
              <a:rPr lang="en-GB" sz="1800" dirty="0"/>
              <a:t>4. SEQUENCE DIAGRAM</a:t>
            </a:r>
            <a:endParaRPr lang="en-IN" sz="18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E9DDB50-1A62-41CB-8CCD-B39160C79F14}"/>
              </a:ext>
            </a:extLst>
          </p:cNvPr>
          <p:cNvSpPr/>
          <p:nvPr/>
        </p:nvSpPr>
        <p:spPr>
          <a:xfrm>
            <a:off x="2455068" y="1527564"/>
            <a:ext cx="1323975" cy="4057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Dataset</a:t>
            </a:r>
            <a:endParaRPr lang="en-IN" sz="14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46805B-2AB9-4BEB-9863-34C4ED1FF6B5}"/>
              </a:ext>
            </a:extLst>
          </p:cNvPr>
          <p:cNvSpPr/>
          <p:nvPr/>
        </p:nvSpPr>
        <p:spPr>
          <a:xfrm>
            <a:off x="4624388" y="1523999"/>
            <a:ext cx="1143000" cy="4057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Past data</a:t>
            </a:r>
            <a:endParaRPr lang="en-IN" sz="140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19687C0-1986-4B33-8473-BD0CEE328F95}"/>
              </a:ext>
            </a:extLst>
          </p:cNvPr>
          <p:cNvSpPr/>
          <p:nvPr/>
        </p:nvSpPr>
        <p:spPr>
          <a:xfrm>
            <a:off x="6353175" y="1523999"/>
            <a:ext cx="1219200" cy="4057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Tuning model</a:t>
            </a:r>
            <a:endParaRPr lang="en-IN" sz="14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00AD384-1B0A-44A5-91EF-AC67B1E951F8}"/>
              </a:ext>
            </a:extLst>
          </p:cNvPr>
          <p:cNvSpPr/>
          <p:nvPr/>
        </p:nvSpPr>
        <p:spPr>
          <a:xfrm>
            <a:off x="8339137" y="1524000"/>
            <a:ext cx="1057275" cy="4057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100" dirty="0"/>
              <a:t>Predicting brain stroke</a:t>
            </a:r>
            <a:endParaRPr lang="en-IN" sz="110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9EAB421-044C-4AC6-AA6A-A44EC2569CCB}"/>
              </a:ext>
            </a:extLst>
          </p:cNvPr>
          <p:cNvSpPr/>
          <p:nvPr/>
        </p:nvSpPr>
        <p:spPr>
          <a:xfrm>
            <a:off x="10025062" y="1523999"/>
            <a:ext cx="1057275" cy="40570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People</a:t>
            </a:r>
            <a:endParaRPr lang="en-IN" sz="14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20842EC-5C75-431D-A1EF-BDA6FE76ADA9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3117056" y="1933264"/>
            <a:ext cx="0" cy="4586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81EF88B-5ED2-4480-9F95-B7F8F20B1D9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5195888" y="1929699"/>
            <a:ext cx="0" cy="44350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A9605DE-F58D-4507-A1AE-07395B1DB318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6962775" y="1929699"/>
            <a:ext cx="0" cy="45867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63B68A1-3C07-41EC-9667-A7BAE833DC2E}"/>
              </a:ext>
            </a:extLst>
          </p:cNvPr>
          <p:cNvCxnSpPr>
            <a:stCxn id="9" idx="2"/>
          </p:cNvCxnSpPr>
          <p:nvPr/>
        </p:nvCxnSpPr>
        <p:spPr>
          <a:xfrm flipH="1">
            <a:off x="8867774" y="1929700"/>
            <a:ext cx="1" cy="4586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FB05AFE-42BE-45C0-A819-4A889CDADE7E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10553700" y="1929700"/>
            <a:ext cx="0" cy="4586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6895A84-1A3E-4847-87EC-49940B2FE789}"/>
              </a:ext>
            </a:extLst>
          </p:cNvPr>
          <p:cNvCxnSpPr>
            <a:cxnSpLocks/>
          </p:cNvCxnSpPr>
          <p:nvPr/>
        </p:nvCxnSpPr>
        <p:spPr>
          <a:xfrm flipH="1">
            <a:off x="2952750" y="2388379"/>
            <a:ext cx="71438" cy="35552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2B65B7D-3D15-41DB-AEB1-399E5E2AB0B9}"/>
              </a:ext>
            </a:extLst>
          </p:cNvPr>
          <p:cNvCxnSpPr/>
          <p:nvPr/>
        </p:nvCxnSpPr>
        <p:spPr>
          <a:xfrm>
            <a:off x="3031331" y="2395508"/>
            <a:ext cx="1571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C292923-6664-46AC-8E69-3D2715BA27C7}"/>
              </a:ext>
            </a:extLst>
          </p:cNvPr>
          <p:cNvCxnSpPr/>
          <p:nvPr/>
        </p:nvCxnSpPr>
        <p:spPr>
          <a:xfrm flipH="1">
            <a:off x="3133725" y="2388379"/>
            <a:ext cx="66675" cy="35552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8DC715F-7702-4274-ACA5-BB1C4A0B0259}"/>
              </a:ext>
            </a:extLst>
          </p:cNvPr>
          <p:cNvCxnSpPr/>
          <p:nvPr/>
        </p:nvCxnSpPr>
        <p:spPr>
          <a:xfrm flipH="1">
            <a:off x="2938463" y="5943600"/>
            <a:ext cx="1785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CC93B64-B0E7-41F1-AAAC-CD6C9BF8D741}"/>
              </a:ext>
            </a:extLst>
          </p:cNvPr>
          <p:cNvCxnSpPr>
            <a:cxnSpLocks/>
          </p:cNvCxnSpPr>
          <p:nvPr/>
        </p:nvCxnSpPr>
        <p:spPr>
          <a:xfrm>
            <a:off x="3188493" y="3732017"/>
            <a:ext cx="20073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5B9FAF22-5587-40F9-9C0B-053E91EC9D9C}"/>
              </a:ext>
            </a:extLst>
          </p:cNvPr>
          <p:cNvSpPr/>
          <p:nvPr/>
        </p:nvSpPr>
        <p:spPr>
          <a:xfrm>
            <a:off x="3571875" y="3286125"/>
            <a:ext cx="895350" cy="4057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Report of data</a:t>
            </a:r>
            <a:endParaRPr lang="en-IN" sz="1400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017624E-222A-49CE-A220-067259ACA790}"/>
              </a:ext>
            </a:extLst>
          </p:cNvPr>
          <p:cNvCxnSpPr/>
          <p:nvPr/>
        </p:nvCxnSpPr>
        <p:spPr>
          <a:xfrm>
            <a:off x="5105400" y="2388377"/>
            <a:ext cx="228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8BE3676-61A9-4768-B8F3-8AB23F2BD3D8}"/>
              </a:ext>
            </a:extLst>
          </p:cNvPr>
          <p:cNvCxnSpPr/>
          <p:nvPr/>
        </p:nvCxnSpPr>
        <p:spPr>
          <a:xfrm>
            <a:off x="5105400" y="2388377"/>
            <a:ext cx="0" cy="897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F23A35E-010E-40CD-B7A9-05E21B9FFBE0}"/>
              </a:ext>
            </a:extLst>
          </p:cNvPr>
          <p:cNvCxnSpPr/>
          <p:nvPr/>
        </p:nvCxnSpPr>
        <p:spPr>
          <a:xfrm>
            <a:off x="5334000" y="2395508"/>
            <a:ext cx="0" cy="8906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12F2BFED-0122-427B-8A4A-9CA15679BFDE}"/>
              </a:ext>
            </a:extLst>
          </p:cNvPr>
          <p:cNvCxnSpPr/>
          <p:nvPr/>
        </p:nvCxnSpPr>
        <p:spPr>
          <a:xfrm flipH="1">
            <a:off x="5105400" y="3286125"/>
            <a:ext cx="228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8986CF9-0E74-4B5B-A4CD-1BE650204BEE}"/>
              </a:ext>
            </a:extLst>
          </p:cNvPr>
          <p:cNvCxnSpPr>
            <a:cxnSpLocks/>
          </p:cNvCxnSpPr>
          <p:nvPr/>
        </p:nvCxnSpPr>
        <p:spPr>
          <a:xfrm>
            <a:off x="5195888" y="3286125"/>
            <a:ext cx="0" cy="69532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80A9219-BB89-4C9E-B63C-820E358D730A}"/>
              </a:ext>
            </a:extLst>
          </p:cNvPr>
          <p:cNvCxnSpPr>
            <a:cxnSpLocks/>
          </p:cNvCxnSpPr>
          <p:nvPr/>
        </p:nvCxnSpPr>
        <p:spPr>
          <a:xfrm>
            <a:off x="5105400" y="3981450"/>
            <a:ext cx="228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877D0D4-C040-4A3B-A1C8-F7B6C5FA6A43}"/>
              </a:ext>
            </a:extLst>
          </p:cNvPr>
          <p:cNvCxnSpPr/>
          <p:nvPr/>
        </p:nvCxnSpPr>
        <p:spPr>
          <a:xfrm>
            <a:off x="5105400" y="3981450"/>
            <a:ext cx="0" cy="1962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DA15B05D-8719-4D58-9243-C9FBC940D846}"/>
              </a:ext>
            </a:extLst>
          </p:cNvPr>
          <p:cNvCxnSpPr/>
          <p:nvPr/>
        </p:nvCxnSpPr>
        <p:spPr>
          <a:xfrm>
            <a:off x="5334000" y="3981450"/>
            <a:ext cx="0" cy="1962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1A8B3A1B-17F8-4F7A-A4E8-CC1B3381806C}"/>
              </a:ext>
            </a:extLst>
          </p:cNvPr>
          <p:cNvCxnSpPr/>
          <p:nvPr/>
        </p:nvCxnSpPr>
        <p:spPr>
          <a:xfrm flipH="1">
            <a:off x="5105400" y="5943600"/>
            <a:ext cx="228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2AB5504-6862-48FD-A04F-887B1B6E3BD6}"/>
              </a:ext>
            </a:extLst>
          </p:cNvPr>
          <p:cNvCxnSpPr/>
          <p:nvPr/>
        </p:nvCxnSpPr>
        <p:spPr>
          <a:xfrm>
            <a:off x="3031331" y="5943600"/>
            <a:ext cx="0" cy="43815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3A3544F6-B81D-44C9-8B69-D6AECF486D5D}"/>
              </a:ext>
            </a:extLst>
          </p:cNvPr>
          <p:cNvCxnSpPr/>
          <p:nvPr/>
        </p:nvCxnSpPr>
        <p:spPr>
          <a:xfrm>
            <a:off x="5276850" y="594359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A5552922-9032-4DC3-BC79-6EC9643CA9AE}"/>
              </a:ext>
            </a:extLst>
          </p:cNvPr>
          <p:cNvCxnSpPr/>
          <p:nvPr/>
        </p:nvCxnSpPr>
        <p:spPr>
          <a:xfrm>
            <a:off x="5195888" y="5943600"/>
            <a:ext cx="0" cy="43815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599D8AC-864C-4A97-A205-01A3DA83EB71}"/>
              </a:ext>
            </a:extLst>
          </p:cNvPr>
          <p:cNvCxnSpPr/>
          <p:nvPr/>
        </p:nvCxnSpPr>
        <p:spPr>
          <a:xfrm>
            <a:off x="5334000" y="2952750"/>
            <a:ext cx="6286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D716E1F0-B74A-4E72-A5CA-E3DD0018D696}"/>
              </a:ext>
            </a:extLst>
          </p:cNvPr>
          <p:cNvCxnSpPr/>
          <p:nvPr/>
        </p:nvCxnSpPr>
        <p:spPr>
          <a:xfrm>
            <a:off x="5962650" y="2952750"/>
            <a:ext cx="0" cy="13620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BE7A222C-AAD5-4661-BA8E-E37A9E7FF97C}"/>
              </a:ext>
            </a:extLst>
          </p:cNvPr>
          <p:cNvCxnSpPr/>
          <p:nvPr/>
        </p:nvCxnSpPr>
        <p:spPr>
          <a:xfrm>
            <a:off x="5962650" y="431482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C5858ABB-26A4-4601-8513-7BBBE499EF92}"/>
              </a:ext>
            </a:extLst>
          </p:cNvPr>
          <p:cNvCxnSpPr/>
          <p:nvPr/>
        </p:nvCxnSpPr>
        <p:spPr>
          <a:xfrm flipH="1">
            <a:off x="5334000" y="4314825"/>
            <a:ext cx="6286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59927A72-A27F-4FB6-9CD0-71F3BC04FAA3}"/>
              </a:ext>
            </a:extLst>
          </p:cNvPr>
          <p:cNvSpPr/>
          <p:nvPr/>
        </p:nvSpPr>
        <p:spPr>
          <a:xfrm>
            <a:off x="6015038" y="3429000"/>
            <a:ext cx="628632" cy="30301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100" dirty="0"/>
              <a:t>Its valid</a:t>
            </a:r>
            <a:endParaRPr lang="en-IN" sz="1100" dirty="0"/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7EB0EE5A-9C83-4DD6-9E34-9F6B86577030}"/>
              </a:ext>
            </a:extLst>
          </p:cNvPr>
          <p:cNvCxnSpPr/>
          <p:nvPr/>
        </p:nvCxnSpPr>
        <p:spPr>
          <a:xfrm>
            <a:off x="6858000" y="2388377"/>
            <a:ext cx="209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B397122B-C446-43AB-903D-E06ED18E45F1}"/>
              </a:ext>
            </a:extLst>
          </p:cNvPr>
          <p:cNvCxnSpPr/>
          <p:nvPr/>
        </p:nvCxnSpPr>
        <p:spPr>
          <a:xfrm>
            <a:off x="6858000" y="2388377"/>
            <a:ext cx="0" cy="35552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C18D8C74-68CE-4D98-98DE-C1647A954453}"/>
              </a:ext>
            </a:extLst>
          </p:cNvPr>
          <p:cNvCxnSpPr/>
          <p:nvPr/>
        </p:nvCxnSpPr>
        <p:spPr>
          <a:xfrm>
            <a:off x="7067550" y="2395508"/>
            <a:ext cx="0" cy="3548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1A17EECF-4741-424B-AFE3-6DCE137970E3}"/>
              </a:ext>
            </a:extLst>
          </p:cNvPr>
          <p:cNvCxnSpPr/>
          <p:nvPr/>
        </p:nvCxnSpPr>
        <p:spPr>
          <a:xfrm flipH="1">
            <a:off x="6858000" y="5943600"/>
            <a:ext cx="209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A44CC6CF-C2A5-4F96-93B4-2D74EB3F7C3E}"/>
              </a:ext>
            </a:extLst>
          </p:cNvPr>
          <p:cNvCxnSpPr/>
          <p:nvPr/>
        </p:nvCxnSpPr>
        <p:spPr>
          <a:xfrm>
            <a:off x="6962775" y="5943600"/>
            <a:ext cx="0" cy="43815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3571D05F-E4A2-480E-849E-598FFF5CF9C0}"/>
              </a:ext>
            </a:extLst>
          </p:cNvPr>
          <p:cNvCxnSpPr/>
          <p:nvPr/>
        </p:nvCxnSpPr>
        <p:spPr>
          <a:xfrm>
            <a:off x="5334000" y="4524375"/>
            <a:ext cx="1524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tangle 90">
            <a:extLst>
              <a:ext uri="{FF2B5EF4-FFF2-40B4-BE49-F238E27FC236}">
                <a16:creationId xmlns:a16="http://schemas.microsoft.com/office/drawing/2014/main" id="{65941CE5-2994-49F6-90B8-967B610F58E0}"/>
              </a:ext>
            </a:extLst>
          </p:cNvPr>
          <p:cNvSpPr/>
          <p:nvPr/>
        </p:nvSpPr>
        <p:spPr>
          <a:xfrm>
            <a:off x="5631665" y="4588095"/>
            <a:ext cx="995344" cy="4363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100" dirty="0"/>
              <a:t>Verified valid data</a:t>
            </a:r>
            <a:endParaRPr lang="en-IN" sz="1100" dirty="0"/>
          </a:p>
        </p:txBody>
      </p: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465810E5-7496-4A9A-BC76-B09785602109}"/>
              </a:ext>
            </a:extLst>
          </p:cNvPr>
          <p:cNvCxnSpPr/>
          <p:nvPr/>
        </p:nvCxnSpPr>
        <p:spPr>
          <a:xfrm>
            <a:off x="8867774" y="2373204"/>
            <a:ext cx="0" cy="223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DABC43C1-F98C-4B8E-8D9C-E627FEEF1D8A}"/>
              </a:ext>
            </a:extLst>
          </p:cNvPr>
          <p:cNvCxnSpPr>
            <a:cxnSpLocks/>
          </p:cNvCxnSpPr>
          <p:nvPr/>
        </p:nvCxnSpPr>
        <p:spPr>
          <a:xfrm>
            <a:off x="8705849" y="2391483"/>
            <a:ext cx="314326" cy="4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E99A0280-13FD-4A5F-AB0C-CB872D1A2A39}"/>
              </a:ext>
            </a:extLst>
          </p:cNvPr>
          <p:cNvCxnSpPr/>
          <p:nvPr/>
        </p:nvCxnSpPr>
        <p:spPr>
          <a:xfrm>
            <a:off x="8696325" y="2391943"/>
            <a:ext cx="0" cy="35516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2FB4F12B-545E-4C24-9FE2-EB343688D11D}"/>
              </a:ext>
            </a:extLst>
          </p:cNvPr>
          <p:cNvCxnSpPr/>
          <p:nvPr/>
        </p:nvCxnSpPr>
        <p:spPr>
          <a:xfrm>
            <a:off x="9020175" y="2391943"/>
            <a:ext cx="0" cy="35516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7065BA41-56C9-446B-AC93-093CBD73F085}"/>
              </a:ext>
            </a:extLst>
          </p:cNvPr>
          <p:cNvCxnSpPr/>
          <p:nvPr/>
        </p:nvCxnSpPr>
        <p:spPr>
          <a:xfrm flipH="1">
            <a:off x="8705849" y="5943600"/>
            <a:ext cx="3143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B1A86B50-3454-4BD9-A103-42E5DF1581CC}"/>
              </a:ext>
            </a:extLst>
          </p:cNvPr>
          <p:cNvCxnSpPr/>
          <p:nvPr/>
        </p:nvCxnSpPr>
        <p:spPr>
          <a:xfrm>
            <a:off x="8863012" y="5943600"/>
            <a:ext cx="0" cy="43815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C163B838-3734-4448-834F-173F44290839}"/>
              </a:ext>
            </a:extLst>
          </p:cNvPr>
          <p:cNvCxnSpPr/>
          <p:nvPr/>
        </p:nvCxnSpPr>
        <p:spPr>
          <a:xfrm>
            <a:off x="7067550" y="4806266"/>
            <a:ext cx="16287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Rectangle 106">
            <a:extLst>
              <a:ext uri="{FF2B5EF4-FFF2-40B4-BE49-F238E27FC236}">
                <a16:creationId xmlns:a16="http://schemas.microsoft.com/office/drawing/2014/main" id="{9320C9AC-B7FD-44A5-BE1B-03ADF445967E}"/>
              </a:ext>
            </a:extLst>
          </p:cNvPr>
          <p:cNvSpPr/>
          <p:nvPr/>
        </p:nvSpPr>
        <p:spPr>
          <a:xfrm>
            <a:off x="7467600" y="5024437"/>
            <a:ext cx="997732" cy="6334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200" dirty="0"/>
              <a:t>Brain stroke prediction</a:t>
            </a:r>
            <a:endParaRPr lang="en-IN" sz="1200" dirty="0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BDAF05AD-C700-44EF-97D4-CAA35A68A6D3}"/>
              </a:ext>
            </a:extLst>
          </p:cNvPr>
          <p:cNvCxnSpPr/>
          <p:nvPr/>
        </p:nvCxnSpPr>
        <p:spPr>
          <a:xfrm>
            <a:off x="10429875" y="2388377"/>
            <a:ext cx="2381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A06CE376-49CE-4E44-9F7B-D7596FD82F16}"/>
              </a:ext>
            </a:extLst>
          </p:cNvPr>
          <p:cNvCxnSpPr/>
          <p:nvPr/>
        </p:nvCxnSpPr>
        <p:spPr>
          <a:xfrm>
            <a:off x="10429875" y="2388377"/>
            <a:ext cx="0" cy="35552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54E1BD7D-9375-49B9-818D-BB84CD031F5D}"/>
              </a:ext>
            </a:extLst>
          </p:cNvPr>
          <p:cNvCxnSpPr/>
          <p:nvPr/>
        </p:nvCxnSpPr>
        <p:spPr>
          <a:xfrm>
            <a:off x="10668000" y="2395508"/>
            <a:ext cx="0" cy="3548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6128A037-1AD2-4BBD-B81C-9C2A46D54BC2}"/>
              </a:ext>
            </a:extLst>
          </p:cNvPr>
          <p:cNvCxnSpPr/>
          <p:nvPr/>
        </p:nvCxnSpPr>
        <p:spPr>
          <a:xfrm flipH="1">
            <a:off x="10429875" y="5943600"/>
            <a:ext cx="2381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09ED9BC0-38D0-46FF-8B41-9C1D9EB11A3F}"/>
              </a:ext>
            </a:extLst>
          </p:cNvPr>
          <p:cNvCxnSpPr/>
          <p:nvPr/>
        </p:nvCxnSpPr>
        <p:spPr>
          <a:xfrm>
            <a:off x="10553700" y="5943600"/>
            <a:ext cx="0" cy="43815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A4D30300-AED7-44A0-962B-E65FF7CD1CA3}"/>
              </a:ext>
            </a:extLst>
          </p:cNvPr>
          <p:cNvCxnSpPr/>
          <p:nvPr/>
        </p:nvCxnSpPr>
        <p:spPr>
          <a:xfrm>
            <a:off x="9020175" y="5133975"/>
            <a:ext cx="14097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Rectangle 119">
            <a:extLst>
              <a:ext uri="{FF2B5EF4-FFF2-40B4-BE49-F238E27FC236}">
                <a16:creationId xmlns:a16="http://schemas.microsoft.com/office/drawing/2014/main" id="{2217FC66-9433-4348-B8CB-275A587B24AC}"/>
              </a:ext>
            </a:extLst>
          </p:cNvPr>
          <p:cNvSpPr/>
          <p:nvPr/>
        </p:nvSpPr>
        <p:spPr>
          <a:xfrm>
            <a:off x="9248775" y="5295900"/>
            <a:ext cx="1054876" cy="4057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000" dirty="0"/>
              <a:t>Reports details by ML method</a:t>
            </a:r>
            <a:endParaRPr lang="en-IN" sz="1000" dirty="0"/>
          </a:p>
        </p:txBody>
      </p:sp>
    </p:spTree>
    <p:extLst>
      <p:ext uri="{BB962C8B-B14F-4D97-AF65-F5344CB8AC3E}">
        <p14:creationId xmlns:p14="http://schemas.microsoft.com/office/powerpoint/2010/main" val="4266029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E0A59-4032-41FE-BAD0-00C418A8E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6063" y="792786"/>
            <a:ext cx="2818338" cy="343556"/>
          </a:xfrm>
        </p:spPr>
        <p:txBody>
          <a:bodyPr>
            <a:noAutofit/>
          </a:bodyPr>
          <a:lstStyle/>
          <a:p>
            <a:r>
              <a:rPr lang="en-GB" sz="1800" b="1" dirty="0"/>
              <a:t>MODULE DESCRIPTION:</a:t>
            </a:r>
            <a:br>
              <a:rPr lang="en-GB" sz="1600" dirty="0"/>
            </a:br>
            <a:br>
              <a:rPr lang="en-GB" sz="2000" dirty="0"/>
            </a:br>
            <a:r>
              <a:rPr lang="en-GB" sz="2000" b="1" dirty="0"/>
              <a:t>Module -1</a:t>
            </a:r>
            <a:br>
              <a:rPr lang="en-GB" sz="1600" dirty="0"/>
            </a:br>
            <a:br>
              <a:rPr lang="en-GB" sz="1600" dirty="0"/>
            </a:br>
            <a:r>
              <a:rPr lang="en-GB" sz="1600" b="1" dirty="0"/>
              <a:t>Data Pre-processing:</a:t>
            </a:r>
            <a:br>
              <a:rPr lang="en-GB" sz="1600" b="1" dirty="0"/>
            </a:br>
            <a:br>
              <a:rPr lang="en-GB" sz="1600" b="1" dirty="0"/>
            </a:br>
            <a:br>
              <a:rPr lang="en-GB" sz="1600" dirty="0"/>
            </a:br>
            <a:br>
              <a:rPr lang="en-GB" sz="1600" dirty="0"/>
            </a:br>
            <a:endParaRPr lang="en-IN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9F282A-B59A-4C5D-BEE0-1F686DC5A7D7}"/>
              </a:ext>
            </a:extLst>
          </p:cNvPr>
          <p:cNvSpPr txBox="1"/>
          <p:nvPr/>
        </p:nvSpPr>
        <p:spPr>
          <a:xfrm>
            <a:off x="5638800" y="2976562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68573D-BF93-41E1-AA14-735794192BE5}"/>
              </a:ext>
            </a:extLst>
          </p:cNvPr>
          <p:cNvSpPr txBox="1"/>
          <p:nvPr/>
        </p:nvSpPr>
        <p:spPr>
          <a:xfrm>
            <a:off x="1906063" y="2428874"/>
            <a:ext cx="981921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This is the very first module in this project.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 this module, we will do data pre processing as the raw dataset might contain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    many missing data, duplicate data, null values, unwanted data, imbalanced </a:t>
            </a:r>
          </a:p>
          <a:p>
            <a:r>
              <a:rPr lang="en-GB" dirty="0"/>
              <a:t>  </a:t>
            </a:r>
          </a:p>
          <a:p>
            <a:r>
              <a:rPr lang="en-GB" dirty="0"/>
              <a:t>    data etc.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 this module, we are importing pandas and </a:t>
            </a:r>
            <a:r>
              <a:rPr lang="en-GB" dirty="0" err="1"/>
              <a:t>numpy</a:t>
            </a:r>
            <a:r>
              <a:rPr lang="en-GB" dirty="0"/>
              <a:t> packages for reading the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    dataset and for performing various mathematical operations respectively.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 We are using methods like duplicated(), </a:t>
            </a:r>
            <a:r>
              <a:rPr lang="en-GB" dirty="0" err="1"/>
              <a:t>dropna</a:t>
            </a:r>
            <a:r>
              <a:rPr lang="en-GB" dirty="0"/>
              <a:t>(), unique() etc for data cleaning.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3537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0E351-D871-4FE7-9B60-F8D61D062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546" y="628518"/>
            <a:ext cx="2351937" cy="636519"/>
          </a:xfrm>
        </p:spPr>
        <p:txBody>
          <a:bodyPr>
            <a:normAutofit/>
          </a:bodyPr>
          <a:lstStyle/>
          <a:p>
            <a:r>
              <a:rPr lang="en-GB" sz="2800" b="1" dirty="0"/>
              <a:t>Module - 2</a:t>
            </a:r>
            <a:endParaRPr lang="en-IN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9E5DE-4980-4AA7-B661-B3CF10EC11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9546" y="1689401"/>
            <a:ext cx="2236528" cy="405413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Data visualisation</a:t>
            </a:r>
            <a:endParaRPr lang="en-IN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5A3B3A-C34E-4EFE-8DE4-67493DA8D09F}"/>
              </a:ext>
            </a:extLst>
          </p:cNvPr>
          <p:cNvSpPr txBox="1"/>
          <p:nvPr/>
        </p:nvSpPr>
        <p:spPr>
          <a:xfrm>
            <a:off x="5637320" y="2978458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E26CCA-D5D7-4E15-ABC7-75E09EEB5A9C}"/>
              </a:ext>
            </a:extLst>
          </p:cNvPr>
          <p:cNvSpPr txBox="1"/>
          <p:nvPr/>
        </p:nvSpPr>
        <p:spPr>
          <a:xfrm>
            <a:off x="1749546" y="1892108"/>
            <a:ext cx="942808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 this module, we will make diagrammatic representation of the dataset 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    order to understand it more clearly and effectively.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These two modules are the basic modules which are necessary for every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    project.</a:t>
            </a:r>
          </a:p>
          <a:p>
            <a:endParaRPr lang="en-GB" dirty="0"/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Other than pandas and </a:t>
            </a:r>
            <a:r>
              <a:rPr lang="en-GB" dirty="0" err="1"/>
              <a:t>numpy</a:t>
            </a:r>
            <a:r>
              <a:rPr lang="en-GB" dirty="0"/>
              <a:t> packages, we are also importing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    </a:t>
            </a:r>
            <a:r>
              <a:rPr lang="en-GB" dirty="0" err="1"/>
              <a:t>matplotlib.pyplot</a:t>
            </a:r>
            <a:r>
              <a:rPr lang="en-GB" dirty="0"/>
              <a:t> and seaborn packages which helps to convert the large </a:t>
            </a:r>
          </a:p>
          <a:p>
            <a:endParaRPr lang="en-GB" dirty="0"/>
          </a:p>
          <a:p>
            <a:r>
              <a:rPr lang="en-GB" dirty="0"/>
              <a:t>    dataset into various diagrams.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299111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2E06B-7ABC-44E8-8295-5FA30F905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2712" y="637396"/>
            <a:ext cx="2289793" cy="618764"/>
          </a:xfrm>
        </p:spPr>
        <p:txBody>
          <a:bodyPr>
            <a:normAutofit/>
          </a:bodyPr>
          <a:lstStyle/>
          <a:p>
            <a:r>
              <a:rPr lang="en-GB" sz="2800" b="1" dirty="0"/>
              <a:t>Module - 3</a:t>
            </a:r>
            <a:endParaRPr lang="en-IN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ABFE7-974D-45B7-8D49-E5022151B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2711" y="1556552"/>
            <a:ext cx="5308201" cy="50306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IN" sz="1900" b="1" i="0" dirty="0">
                <a:solidFill>
                  <a:srgbClr val="000000"/>
                </a:solidFill>
                <a:effectLst/>
                <a:latin typeface="Helvetica Neue"/>
              </a:rPr>
              <a:t>Implementing the </a:t>
            </a:r>
            <a:r>
              <a:rPr lang="en-IN" sz="1900" b="1" i="0" dirty="0" err="1">
                <a:solidFill>
                  <a:srgbClr val="000000"/>
                </a:solidFill>
                <a:effectLst/>
                <a:latin typeface="Helvetica Neue"/>
              </a:rPr>
              <a:t>Naivebaiyes</a:t>
            </a:r>
            <a:r>
              <a:rPr lang="en-IN" sz="1900" b="1" i="0" dirty="0">
                <a:solidFill>
                  <a:srgbClr val="000000"/>
                </a:solidFill>
                <a:effectLst/>
                <a:latin typeface="Helvetica Neue"/>
              </a:rPr>
              <a:t> classifier algorith</a:t>
            </a:r>
            <a:r>
              <a:rPr lang="en-IN" sz="1900" b="1" dirty="0">
                <a:solidFill>
                  <a:srgbClr val="000000"/>
                </a:solidFill>
                <a:latin typeface="Helvetica Neue"/>
              </a:rPr>
              <a:t>m</a:t>
            </a:r>
            <a:endParaRPr lang="en-IN" sz="1900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E0EEC7-8594-429D-BBC8-83C0997CCEE8}"/>
              </a:ext>
            </a:extLst>
          </p:cNvPr>
          <p:cNvSpPr txBox="1"/>
          <p:nvPr/>
        </p:nvSpPr>
        <p:spPr>
          <a:xfrm>
            <a:off x="1732947" y="2059620"/>
            <a:ext cx="8726105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This is the module where we start implementing various  ML algorithms 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    checks each algorithms accuracy.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 our dataset there are many columns which contains objects(English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    words) which a computer cant understand. So from the </a:t>
            </a:r>
            <a:r>
              <a:rPr lang="en-GB" dirty="0" err="1"/>
              <a:t>sklearn</a:t>
            </a:r>
            <a:r>
              <a:rPr lang="en-GB" dirty="0"/>
              <a:t> library we</a:t>
            </a:r>
          </a:p>
          <a:p>
            <a:endParaRPr lang="en-GB" dirty="0"/>
          </a:p>
          <a:p>
            <a:r>
              <a:rPr lang="en-GB" dirty="0"/>
              <a:t>    are importing </a:t>
            </a:r>
            <a:r>
              <a:rPr lang="en-GB" dirty="0" err="1"/>
              <a:t>LabelEncoder</a:t>
            </a:r>
            <a:r>
              <a:rPr lang="en-GB" dirty="0"/>
              <a:t> method which converts the words into</a:t>
            </a:r>
          </a:p>
          <a:p>
            <a:endParaRPr lang="en-GB" dirty="0"/>
          </a:p>
          <a:p>
            <a:r>
              <a:rPr lang="en-GB" dirty="0"/>
              <a:t>    numbers making the computer understand the dataset more efficiently.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We will divide the whole dataset into 2 parts one the input part stored in x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    variable and the other the output stored in y variable and will train both of </a:t>
            </a:r>
          </a:p>
          <a:p>
            <a:endParaRPr lang="en-GB" dirty="0"/>
          </a:p>
          <a:p>
            <a:r>
              <a:rPr lang="en-GB" dirty="0"/>
              <a:t>    them and will check the accuracy of the algorithm.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232910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404C4-1BE5-43B3-AFCD-783E83CC4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5978" y="717295"/>
            <a:ext cx="2378570" cy="458966"/>
          </a:xfrm>
        </p:spPr>
        <p:txBody>
          <a:bodyPr>
            <a:normAutofit fontScale="90000"/>
          </a:bodyPr>
          <a:lstStyle/>
          <a:p>
            <a:r>
              <a:rPr lang="en-GB" sz="2800" b="1" dirty="0"/>
              <a:t>Module 4,5,6</a:t>
            </a:r>
            <a:endParaRPr lang="en-IN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F79A0-C539-4E46-A029-B9B53E548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5978" y="1911658"/>
            <a:ext cx="8915400" cy="4773227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In these 3 modules we will be implementing Decision tree classifier, MLP</a:t>
            </a:r>
          </a:p>
          <a:p>
            <a:pPr marL="0" indent="0">
              <a:buNone/>
            </a:pPr>
            <a:r>
              <a:rPr lang="en-GB" dirty="0"/>
              <a:t>     classifier and Support vector machine respectively and will check the</a:t>
            </a:r>
          </a:p>
          <a:p>
            <a:pPr marL="0" indent="0">
              <a:buNone/>
            </a:pPr>
            <a:r>
              <a:rPr lang="en-GB" dirty="0"/>
              <a:t>     accuracy of each.</a:t>
            </a:r>
          </a:p>
          <a:p>
            <a:pPr marL="0" indent="0">
              <a:buNone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We are using the confusion matrix method to find the performance of the</a:t>
            </a:r>
          </a:p>
          <a:p>
            <a:pPr marL="0" indent="0">
              <a:buNone/>
            </a:pPr>
            <a:r>
              <a:rPr lang="en-GB" dirty="0"/>
              <a:t>     algorithm.</a:t>
            </a:r>
          </a:p>
          <a:p>
            <a:pPr marL="0" indent="0">
              <a:buNone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We are also using classification report method which gives us some of the</a:t>
            </a:r>
          </a:p>
          <a:p>
            <a:pPr marL="0" indent="0">
              <a:buNone/>
            </a:pPr>
            <a:r>
              <a:rPr lang="en-GB" dirty="0"/>
              <a:t>     important values such as the Precision, recall, f1-score and support </a:t>
            </a:r>
            <a:r>
              <a:rPr lang="en-GB" dirty="0" err="1"/>
              <a:t>ect</a:t>
            </a:r>
            <a:r>
              <a:rPr lang="en-GB" dirty="0"/>
              <a:t>.</a:t>
            </a:r>
          </a:p>
          <a:p>
            <a:pPr marL="0" indent="0">
              <a:buNone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Finally after calculating the performance of each implemented algorithm</a:t>
            </a:r>
          </a:p>
          <a:p>
            <a:pPr marL="0" indent="0">
              <a:buNone/>
            </a:pPr>
            <a:r>
              <a:rPr lang="en-GB" dirty="0"/>
              <a:t>     we will finalize the algorithm which has the best accuracy.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175F31-6ABC-488C-A31A-1223EAE202B5}"/>
              </a:ext>
            </a:extLst>
          </p:cNvPr>
          <p:cNvSpPr txBox="1"/>
          <p:nvPr/>
        </p:nvSpPr>
        <p:spPr>
          <a:xfrm>
            <a:off x="1935978" y="1359293"/>
            <a:ext cx="7287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Implementing Decision tree, MLP and SVM classifier algorithms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9327817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0F979-4219-4F13-B8B6-E509D6289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6079" y="641835"/>
            <a:ext cx="3976551" cy="609886"/>
          </a:xfrm>
        </p:spPr>
        <p:txBody>
          <a:bodyPr>
            <a:normAutofit/>
          </a:bodyPr>
          <a:lstStyle/>
          <a:p>
            <a:r>
              <a:rPr lang="en-GB" sz="2800" b="1" dirty="0"/>
              <a:t>Performance Analysis</a:t>
            </a:r>
            <a:endParaRPr lang="en-IN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0151F-8CD6-41ED-9715-9C99E04A3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6079" y="1689717"/>
            <a:ext cx="8915400" cy="4526448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In this project we implemented 4 algorithms and found out each of its </a:t>
            </a:r>
          </a:p>
          <a:p>
            <a:pPr marL="0" indent="0">
              <a:buNone/>
            </a:pPr>
            <a:r>
              <a:rPr lang="en-IN" dirty="0"/>
              <a:t>     accuracy.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Also we used the confusion matrix to find the performance of the algorithm.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After analysing the performance of each algorithm we saw  that the </a:t>
            </a:r>
          </a:p>
          <a:p>
            <a:pPr marL="0" indent="0">
              <a:buNone/>
            </a:pPr>
            <a:r>
              <a:rPr lang="en-IN" dirty="0"/>
              <a:t>     decision tree classifier algorithm gave the best accuracy of 96% compared</a:t>
            </a:r>
          </a:p>
          <a:p>
            <a:pPr marL="0" indent="0">
              <a:buNone/>
            </a:pPr>
            <a:r>
              <a:rPr lang="en-IN" dirty="0"/>
              <a:t>     with  other ML algorithms.</a:t>
            </a:r>
          </a:p>
          <a:p>
            <a:pPr marL="0" indent="0">
              <a:buNone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Hence, in this project we used decision tree classifier algorithm for brain </a:t>
            </a:r>
          </a:p>
          <a:p>
            <a:pPr marL="0" indent="0">
              <a:buNone/>
            </a:pPr>
            <a:r>
              <a:rPr lang="en-IN" dirty="0"/>
              <a:t>     stroke prediction.  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89214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D9C8A-F469-4B06-998D-96B1D40DB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0467" y="766122"/>
            <a:ext cx="3503075" cy="503354"/>
          </a:xfrm>
        </p:spPr>
        <p:txBody>
          <a:bodyPr>
            <a:normAutofit/>
          </a:bodyPr>
          <a:lstStyle/>
          <a:p>
            <a:r>
              <a:rPr lang="en-GB" sz="2400" dirty="0"/>
              <a:t>OUTPUT SCREENSHOTS</a:t>
            </a:r>
            <a:endParaRPr lang="en-IN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C1807B-5128-49CF-82A0-F2B2D7D9AA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467" y="1615736"/>
            <a:ext cx="7380303" cy="466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644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969288-8644-4CAE-99A6-8104696A90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703" y="710213"/>
            <a:ext cx="8194092" cy="5557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6636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C1C890-D96E-4BC7-8EC5-488093505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661" y="683580"/>
            <a:ext cx="8922059" cy="576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895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5460-A9F3-4B8C-BC62-771E9CE92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1589" y="619641"/>
            <a:ext cx="8911687" cy="654274"/>
          </a:xfrm>
        </p:spPr>
        <p:txBody>
          <a:bodyPr/>
          <a:lstStyle/>
          <a:p>
            <a:r>
              <a:rPr lang="en-GB" b="1" dirty="0"/>
              <a:t>INTRODUCTION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3D0C9-81FB-4C4A-BB69-E8CB909AC0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335" y="1559017"/>
            <a:ext cx="10416372" cy="5075067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Stroke occurs when the blood flow to various areas of the brain is</a:t>
            </a:r>
          </a:p>
          <a:p>
            <a:pPr marL="0" indent="0">
              <a:buNone/>
            </a:pPr>
            <a:r>
              <a:rPr lang="en-GB" dirty="0"/>
              <a:t>     disrupted or diminished, resulting in the cells in those areas of the brain</a:t>
            </a:r>
          </a:p>
          <a:p>
            <a:pPr marL="0" indent="0">
              <a:buNone/>
            </a:pPr>
            <a:r>
              <a:rPr lang="en-GB" dirty="0"/>
              <a:t>     not receiving the nutrients and oxygen they require and dying.</a:t>
            </a:r>
          </a:p>
          <a:p>
            <a:endParaRPr lang="en-GB" dirty="0"/>
          </a:p>
          <a:p>
            <a:r>
              <a:rPr lang="en-GB" dirty="0"/>
              <a:t>The World Health Organization (WHO) estimates</a:t>
            </a:r>
          </a:p>
          <a:p>
            <a:pPr marL="0" indent="0">
              <a:buNone/>
            </a:pPr>
            <a:r>
              <a:rPr lang="en-GB" dirty="0"/>
              <a:t>     that fifteen million people worldwide suffer from strokes each year, with</a:t>
            </a:r>
          </a:p>
          <a:p>
            <a:pPr marL="0" indent="0">
              <a:buNone/>
            </a:pPr>
            <a:r>
              <a:rPr lang="en-GB" dirty="0"/>
              <a:t>     one person dying every four to five minutes in the affected population.</a:t>
            </a:r>
          </a:p>
          <a:p>
            <a:endParaRPr lang="en-GB" dirty="0"/>
          </a:p>
          <a:p>
            <a:r>
              <a:rPr lang="en-GB" dirty="0"/>
              <a:t>Stroke is India’s fourth leading cause of death.</a:t>
            </a:r>
          </a:p>
          <a:p>
            <a:endParaRPr lang="en-GB" dirty="0"/>
          </a:p>
          <a:p>
            <a:r>
              <a:rPr lang="en-GB" dirty="0"/>
              <a:t>With the development of technology in the medical sector, it is now possible to </a:t>
            </a:r>
          </a:p>
          <a:p>
            <a:pPr marL="0" indent="0">
              <a:buNone/>
            </a:pPr>
            <a:r>
              <a:rPr lang="en-GB" dirty="0"/>
              <a:t>      anticipate the onset of a stroke by utilizing ML techniques.</a:t>
            </a:r>
          </a:p>
          <a:p>
            <a:endParaRPr lang="en-GB" dirty="0"/>
          </a:p>
          <a:p>
            <a:r>
              <a:rPr lang="en-GB" dirty="0"/>
              <a:t>The main motivation of this paper is to demonstrate how ML</a:t>
            </a:r>
          </a:p>
          <a:p>
            <a:pPr marL="0" indent="0">
              <a:buNone/>
            </a:pPr>
            <a:r>
              <a:rPr lang="en-GB" dirty="0"/>
              <a:t>     may be used to forecast the onset of a brain stroke.</a:t>
            </a:r>
          </a:p>
        </p:txBody>
      </p:sp>
    </p:spTree>
    <p:extLst>
      <p:ext uri="{BB962C8B-B14F-4D97-AF65-F5344CB8AC3E}">
        <p14:creationId xmlns:p14="http://schemas.microsoft.com/office/powerpoint/2010/main" val="39329184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25C56EF-E910-419C-ABEB-2D420A7E04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5434" y="676922"/>
            <a:ext cx="9386656" cy="5504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6872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A8DABD-C207-491E-8B73-BC5F43E186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609" y="847817"/>
            <a:ext cx="8105313" cy="5162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9756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FC9606-841F-4EAC-BF6A-E1ABAAB84A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2683" y="821184"/>
            <a:ext cx="8282866" cy="521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2227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AED6F6-EA48-400B-A109-3E20C3116C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4725" y="985423"/>
            <a:ext cx="8771137" cy="460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1323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E2A77-7843-46A9-B5D8-AB44F0B90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3733" y="699540"/>
            <a:ext cx="2582757" cy="494476"/>
          </a:xfrm>
        </p:spPr>
        <p:txBody>
          <a:bodyPr>
            <a:normAutofit fontScale="90000"/>
          </a:bodyPr>
          <a:lstStyle/>
          <a:p>
            <a:r>
              <a:rPr lang="en-GB" sz="2800" dirty="0"/>
              <a:t>CONCLUSION</a:t>
            </a:r>
            <a:endParaRPr lang="en-IN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CAB3-576D-4E78-B2C2-0E11C13682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5159" y="1734103"/>
            <a:ext cx="8915400" cy="3130859"/>
          </a:xfrm>
        </p:spPr>
        <p:txBody>
          <a:bodyPr>
            <a:normAutofit fontScale="92500"/>
          </a:bodyPr>
          <a:lstStyle/>
          <a:p>
            <a:r>
              <a:rPr lang="en-GB" dirty="0"/>
              <a:t>After the literature survey, we came to know various pros and cons of</a:t>
            </a:r>
          </a:p>
          <a:p>
            <a:pPr marL="0" indent="0">
              <a:buNone/>
            </a:pPr>
            <a:r>
              <a:rPr lang="en-GB" dirty="0"/>
              <a:t>    different research papers and thus, proposed a system that helps to predict</a:t>
            </a:r>
          </a:p>
          <a:p>
            <a:pPr marL="0" indent="0">
              <a:buNone/>
            </a:pPr>
            <a:r>
              <a:rPr lang="en-GB" dirty="0"/>
              <a:t>    brain strokes in a cost effective and efficient way by taking few inputs from</a:t>
            </a:r>
          </a:p>
          <a:p>
            <a:pPr marL="0" indent="0">
              <a:buNone/>
            </a:pPr>
            <a:r>
              <a:rPr lang="en-GB" dirty="0"/>
              <a:t>    the user side and predicting accurate results with the help of trained</a:t>
            </a:r>
          </a:p>
          <a:p>
            <a:pPr marL="0" indent="0">
              <a:buNone/>
            </a:pPr>
            <a:r>
              <a:rPr lang="en-GB" dirty="0"/>
              <a:t>    Machine Learning algorithms. Thus, the Brain Stroke Prediction system</a:t>
            </a:r>
          </a:p>
          <a:p>
            <a:pPr marL="0" indent="0">
              <a:buNone/>
            </a:pPr>
            <a:r>
              <a:rPr lang="en-GB" dirty="0"/>
              <a:t>    implemented using the Machine Learning algorithm has given a Best accuracy</a:t>
            </a:r>
          </a:p>
          <a:p>
            <a:pPr marL="0" indent="0">
              <a:buNone/>
            </a:pPr>
            <a:r>
              <a:rPr lang="en-GB" dirty="0"/>
              <a:t>    The system is therefore designed for providing simple yet efficient User Interface </a:t>
            </a:r>
          </a:p>
          <a:p>
            <a:pPr marL="0" indent="0">
              <a:buNone/>
            </a:pPr>
            <a:r>
              <a:rPr lang="en-GB" dirty="0"/>
              <a:t>    design with an empathetic approach towards their users and patients.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29838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EF88E-974D-4B47-AF35-EBFE0C182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9445" y="659590"/>
            <a:ext cx="2529491" cy="574375"/>
          </a:xfrm>
        </p:spPr>
        <p:txBody>
          <a:bodyPr>
            <a:normAutofit/>
          </a:bodyPr>
          <a:lstStyle/>
          <a:p>
            <a:r>
              <a:rPr lang="en-GB" sz="2800" dirty="0"/>
              <a:t>REFERENCES</a:t>
            </a:r>
            <a:endParaRPr lang="en-IN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3C279-C404-42A4-ACC0-B07356AC83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8424" y="1769614"/>
            <a:ext cx="8915400" cy="3777622"/>
          </a:xfrm>
        </p:spPr>
        <p:txBody>
          <a:bodyPr>
            <a:normAutofit fontScale="92500" lnSpcReduction="10000"/>
          </a:bodyPr>
          <a:lstStyle/>
          <a:p>
            <a:pPr>
              <a:buAutoNum type="arabicPeriod"/>
            </a:pPr>
            <a:r>
              <a:rPr lang="en-GB" b="0" i="0" dirty="0">
                <a:solidFill>
                  <a:srgbClr val="000000"/>
                </a:solidFill>
                <a:effectLst/>
                <a:latin typeface="STIXGeneral-Regular"/>
              </a:rPr>
              <a:t>“Concept of stroke by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STIXGeneral-Regular"/>
              </a:rPr>
              <a:t>healthline</a:t>
            </a:r>
            <a:r>
              <a:rPr lang="en-GB" b="0" i="0" dirty="0">
                <a:solidFill>
                  <a:srgbClr val="000000"/>
                </a:solidFill>
                <a:effectLst/>
                <a:latin typeface="STIXGeneral-Regular"/>
              </a:rPr>
              <a:t>,”</a:t>
            </a:r>
            <a:r>
              <a:rPr lang="en-IN" b="0" i="0" dirty="0">
                <a:solidFill>
                  <a:srgbClr val="000000"/>
                </a:solidFill>
                <a:effectLst/>
                <a:latin typeface="STIXGeneral-Regular"/>
              </a:rPr>
              <a:t> Available: </a:t>
            </a:r>
            <a:r>
              <a:rPr lang="en-IN" b="0" i="0" u="none" strike="noStrike" dirty="0">
                <a:solidFill>
                  <a:srgbClr val="4D8A17"/>
                </a:solidFill>
                <a:effectLst/>
                <a:latin typeface="STIXGeneral-Regular"/>
                <a:hlinkClick r:id="rId2"/>
              </a:rPr>
              <a:t>https://www.cdc.gov/stroke/index.htm</a:t>
            </a:r>
            <a:r>
              <a:rPr lang="en-IN" b="0" i="0" dirty="0">
                <a:solidFill>
                  <a:srgbClr val="000000"/>
                </a:solidFill>
                <a:effectLst/>
                <a:latin typeface="STIXGeneral-Regular"/>
              </a:rPr>
              <a:t>.</a:t>
            </a:r>
            <a:endParaRPr lang="en-GB" b="0" i="0" dirty="0">
              <a:solidFill>
                <a:srgbClr val="000000"/>
              </a:solidFill>
              <a:effectLst/>
              <a:latin typeface="STIXGeneral-Regular"/>
            </a:endParaRPr>
          </a:p>
          <a:p>
            <a:pPr>
              <a:buAutoNum type="arabicPeriod"/>
            </a:pPr>
            <a:r>
              <a:rPr lang="en-GB" b="0" i="0" dirty="0">
                <a:solidFill>
                  <a:srgbClr val="000000"/>
                </a:solidFill>
                <a:effectLst/>
                <a:latin typeface="STIXGeneral-Regular"/>
              </a:rPr>
              <a:t>S. Y. Adam, A. Yousif, and M. B. Bashir, “Classification of ischemic stroke using machine learning algorithms,” </a:t>
            </a:r>
            <a:r>
              <a:rPr lang="en-GB" b="0" i="1" dirty="0">
                <a:solidFill>
                  <a:srgbClr val="000000"/>
                </a:solidFill>
                <a:effectLst/>
                <a:latin typeface="STIXGeneral-Regular"/>
              </a:rPr>
              <a:t>International Journal of Computer Application</a:t>
            </a:r>
            <a:r>
              <a:rPr lang="en-GB" b="0" i="0" dirty="0">
                <a:solidFill>
                  <a:srgbClr val="000000"/>
                </a:solidFill>
                <a:effectLst/>
                <a:latin typeface="STIXGeneral-Regular"/>
              </a:rPr>
              <a:t>, vol. 149, no. 10, pp. 26–31, 2016.</a:t>
            </a:r>
            <a:endParaRPr lang="en-IN" b="0" i="0" dirty="0">
              <a:solidFill>
                <a:srgbClr val="000000"/>
              </a:solidFill>
              <a:effectLst/>
              <a:latin typeface="STIXGeneral-Regular"/>
            </a:endParaRPr>
          </a:p>
          <a:p>
            <a:pPr>
              <a:buAutoNum type="arabicPeriod"/>
            </a:pPr>
            <a:r>
              <a:rPr lang="en-IN" b="0" i="0" dirty="0">
                <a:solidFill>
                  <a:srgbClr val="000000"/>
                </a:solidFill>
                <a:effectLst/>
                <a:latin typeface="STIXGeneral-Regular"/>
              </a:rPr>
              <a:t>P. Govindarajan, R. K.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STIXGeneral-Regular"/>
              </a:rPr>
              <a:t>Soundarapandian</a:t>
            </a:r>
            <a:r>
              <a:rPr lang="en-IN" b="0" i="0" dirty="0">
                <a:solidFill>
                  <a:srgbClr val="000000"/>
                </a:solidFill>
                <a:effectLst/>
                <a:latin typeface="STIXGeneral-Regular"/>
              </a:rPr>
              <a:t>, A. H.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STIXGeneral-Regular"/>
              </a:rPr>
              <a:t>Gandomi</a:t>
            </a:r>
            <a:r>
              <a:rPr lang="en-IN" b="0" i="0" dirty="0">
                <a:solidFill>
                  <a:srgbClr val="000000"/>
                </a:solidFill>
                <a:effectLst/>
                <a:latin typeface="STIXGeneral-Regular"/>
              </a:rPr>
              <a:t>, R.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STIXGeneral-Regular"/>
              </a:rPr>
              <a:t>Patan</a:t>
            </a:r>
            <a:r>
              <a:rPr lang="en-IN" b="0" i="0" dirty="0">
                <a:solidFill>
                  <a:srgbClr val="000000"/>
                </a:solidFill>
                <a:effectLst/>
                <a:latin typeface="STIXGeneral-Regular"/>
              </a:rPr>
              <a:t>, P. Jayaraman, and R. Manikandan, “Classification of stroke disease using machine learning algorithms,” </a:t>
            </a:r>
            <a:r>
              <a:rPr lang="en-IN" b="0" i="1" dirty="0">
                <a:solidFill>
                  <a:srgbClr val="000000"/>
                </a:solidFill>
                <a:effectLst/>
                <a:latin typeface="STIXGeneral-Regular"/>
              </a:rPr>
              <a:t>Neural Computing &amp; Applications</a:t>
            </a:r>
            <a:r>
              <a:rPr lang="en-IN" b="0" i="0" dirty="0">
                <a:solidFill>
                  <a:srgbClr val="000000"/>
                </a:solidFill>
                <a:effectLst/>
                <a:latin typeface="STIXGeneral-Regular"/>
              </a:rPr>
              <a:t>, vol. 32, no. 3, pp. 817–828, 2020.</a:t>
            </a:r>
            <a:endParaRPr lang="en-IN" dirty="0">
              <a:solidFill>
                <a:srgbClr val="000000"/>
              </a:solidFill>
              <a:latin typeface="STIXGeneral-Regular"/>
            </a:endParaRPr>
          </a:p>
          <a:p>
            <a:pPr>
              <a:buAutoNum type="arabicPeriod"/>
            </a:pPr>
            <a:r>
              <a:rPr lang="en-GB" b="0" i="0" dirty="0">
                <a:solidFill>
                  <a:srgbClr val="000000"/>
                </a:solidFill>
                <a:effectLst/>
                <a:latin typeface="STIXGeneral-Regular"/>
              </a:rPr>
              <a:t>L.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STIXGeneral-Regular"/>
              </a:rPr>
              <a:t>Amini</a:t>
            </a:r>
            <a:r>
              <a:rPr lang="en-GB" b="0" i="0" dirty="0">
                <a:solidFill>
                  <a:srgbClr val="000000"/>
                </a:solidFill>
                <a:effectLst/>
                <a:latin typeface="STIXGeneral-Regular"/>
              </a:rPr>
              <a:t>, R.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STIXGeneral-Regular"/>
              </a:rPr>
              <a:t>Azarpazhouh</a:t>
            </a:r>
            <a:r>
              <a:rPr lang="en-GB" b="0" i="0" dirty="0">
                <a:solidFill>
                  <a:srgbClr val="000000"/>
                </a:solidFill>
                <a:effectLst/>
                <a:latin typeface="STIXGeneral-Regular"/>
              </a:rPr>
              <a:t>, M. T.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STIXGeneral-Regular"/>
              </a:rPr>
              <a:t>Farzadfar</a:t>
            </a:r>
            <a:r>
              <a:rPr lang="en-GB" b="0" i="0" dirty="0">
                <a:solidFill>
                  <a:srgbClr val="000000"/>
                </a:solidFill>
                <a:effectLst/>
                <a:latin typeface="STIXGeneral-Regular"/>
              </a:rPr>
              <a:t> et al., “Prediction and control of stroke by data mining,” </a:t>
            </a:r>
            <a:r>
              <a:rPr lang="en-GB" b="0" i="1" dirty="0">
                <a:solidFill>
                  <a:srgbClr val="000000"/>
                </a:solidFill>
                <a:effectLst/>
                <a:latin typeface="STIXGeneral-Regular"/>
              </a:rPr>
              <a:t>International Journal of Preventive Medicine</a:t>
            </a:r>
            <a:r>
              <a:rPr lang="en-GB" b="0" i="0" dirty="0">
                <a:solidFill>
                  <a:srgbClr val="000000"/>
                </a:solidFill>
                <a:effectLst/>
                <a:latin typeface="STIXGeneral-Regular"/>
              </a:rPr>
              <a:t>, vol. 4, no. 2, pp. S245–S249, 2013</a:t>
            </a:r>
            <a:r>
              <a:rPr lang="en-IN" b="0" i="0" dirty="0">
                <a:solidFill>
                  <a:srgbClr val="000000"/>
                </a:solidFill>
                <a:effectLst/>
                <a:latin typeface="STIXGeneral-Regular"/>
              </a:rPr>
              <a:t>.</a:t>
            </a:r>
          </a:p>
          <a:p>
            <a:pPr>
              <a:buAutoNum type="arabicPeriod"/>
            </a:pPr>
            <a:r>
              <a:rPr lang="en-GB" b="0" i="0" dirty="0">
                <a:solidFill>
                  <a:srgbClr val="000000"/>
                </a:solidFill>
                <a:effectLst/>
                <a:latin typeface="STIXGeneral-Regular"/>
              </a:rPr>
              <a:t>“Documentation for decision tree classification from scikit-learn,”</a:t>
            </a:r>
            <a:endParaRPr lang="en-IN" dirty="0">
              <a:solidFill>
                <a:srgbClr val="000000"/>
              </a:solidFill>
              <a:latin typeface="STIXGeneral-Regular"/>
            </a:endParaRPr>
          </a:p>
          <a:p>
            <a:pPr>
              <a:buAutoNum type="arabicPeriod"/>
            </a:pPr>
            <a:r>
              <a:rPr lang="en-GB" b="0" i="0" dirty="0">
                <a:solidFill>
                  <a:srgbClr val="000000"/>
                </a:solidFill>
                <a:effectLst/>
                <a:latin typeface="STIXGeneral-Regular"/>
              </a:rPr>
              <a:t>G. 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STIXGeneral-Regular"/>
              </a:rPr>
              <a:t>Sailasya</a:t>
            </a:r>
            <a:r>
              <a:rPr lang="en-GB" b="0" i="0" dirty="0">
                <a:solidFill>
                  <a:srgbClr val="000000"/>
                </a:solidFill>
                <a:effectLst/>
                <a:latin typeface="STIXGeneral-Regular"/>
              </a:rPr>
              <a:t> and G. L. A. Kumari, “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STIXGeneral-Regular"/>
              </a:rPr>
              <a:t>Analyzing</a:t>
            </a:r>
            <a:r>
              <a:rPr lang="en-GB" b="0" i="0" dirty="0">
                <a:solidFill>
                  <a:srgbClr val="000000"/>
                </a:solidFill>
                <a:effectLst/>
                <a:latin typeface="STIXGeneral-Regular"/>
              </a:rPr>
              <a:t> the performance of stroke prediction using ML classification algorithms,” </a:t>
            </a:r>
            <a:r>
              <a:rPr lang="en-GB" b="0" i="1" dirty="0">
                <a:solidFill>
                  <a:srgbClr val="000000"/>
                </a:solidFill>
                <a:effectLst/>
                <a:latin typeface="STIXGeneral-Regular"/>
              </a:rPr>
              <a:t>International Journal Of Advanced Computer Science And Applications</a:t>
            </a:r>
            <a:r>
              <a:rPr lang="en-GB" b="0" i="0" dirty="0">
                <a:solidFill>
                  <a:srgbClr val="000000"/>
                </a:solidFill>
                <a:effectLst/>
                <a:latin typeface="STIXGeneral-Regular"/>
              </a:rPr>
              <a:t>, vol. 12, no. 6, pp. 539–545, 2021.</a:t>
            </a:r>
            <a:endParaRPr lang="en-GB" dirty="0">
              <a:solidFill>
                <a:srgbClr val="000000"/>
              </a:solidFill>
              <a:latin typeface="STIXGeneral-Regular"/>
            </a:endParaRPr>
          </a:p>
        </p:txBody>
      </p:sp>
    </p:spTree>
    <p:extLst>
      <p:ext uri="{BB962C8B-B14F-4D97-AF65-F5344CB8AC3E}">
        <p14:creationId xmlns:p14="http://schemas.microsoft.com/office/powerpoint/2010/main" val="3717618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81776-D2B8-436E-B8B1-1295FB78B5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9201" y="67911"/>
            <a:ext cx="5045583" cy="755797"/>
          </a:xfrm>
        </p:spPr>
        <p:txBody>
          <a:bodyPr>
            <a:normAutofit/>
          </a:bodyPr>
          <a:lstStyle/>
          <a:p>
            <a:r>
              <a:rPr lang="en-GB" sz="4000" b="1" dirty="0"/>
              <a:t>LITERATURE SURVEY</a:t>
            </a:r>
            <a:r>
              <a:rPr lang="en-GB" sz="4000" dirty="0"/>
              <a:t> </a:t>
            </a:r>
            <a:endParaRPr lang="en-IN" sz="4000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A699D31-AB19-49B6-ABB9-564563B2D9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0230664"/>
              </p:ext>
            </p:extLst>
          </p:nvPr>
        </p:nvGraphicFramePr>
        <p:xfrm>
          <a:off x="1790222" y="994298"/>
          <a:ext cx="9810810" cy="57957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2162">
                  <a:extLst>
                    <a:ext uri="{9D8B030D-6E8A-4147-A177-3AD203B41FA5}">
                      <a16:colId xmlns:a16="http://schemas.microsoft.com/office/drawing/2014/main" val="2893050492"/>
                    </a:ext>
                  </a:extLst>
                </a:gridCol>
                <a:gridCol w="1962162">
                  <a:extLst>
                    <a:ext uri="{9D8B030D-6E8A-4147-A177-3AD203B41FA5}">
                      <a16:colId xmlns:a16="http://schemas.microsoft.com/office/drawing/2014/main" val="1981403764"/>
                    </a:ext>
                  </a:extLst>
                </a:gridCol>
                <a:gridCol w="1962162">
                  <a:extLst>
                    <a:ext uri="{9D8B030D-6E8A-4147-A177-3AD203B41FA5}">
                      <a16:colId xmlns:a16="http://schemas.microsoft.com/office/drawing/2014/main" val="3653707457"/>
                    </a:ext>
                  </a:extLst>
                </a:gridCol>
                <a:gridCol w="1962162">
                  <a:extLst>
                    <a:ext uri="{9D8B030D-6E8A-4147-A177-3AD203B41FA5}">
                      <a16:colId xmlns:a16="http://schemas.microsoft.com/office/drawing/2014/main" val="3991567671"/>
                    </a:ext>
                  </a:extLst>
                </a:gridCol>
                <a:gridCol w="1962162">
                  <a:extLst>
                    <a:ext uri="{9D8B030D-6E8A-4147-A177-3AD203B41FA5}">
                      <a16:colId xmlns:a16="http://schemas.microsoft.com/office/drawing/2014/main" val="3735425813"/>
                    </a:ext>
                  </a:extLst>
                </a:gridCol>
              </a:tblGrid>
              <a:tr h="751351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     Author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     Year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     Title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     Source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     Findings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168269"/>
                  </a:ext>
                </a:extLst>
              </a:tr>
              <a:tr h="811804">
                <a:tc>
                  <a:txBody>
                    <a:bodyPr/>
                    <a:lstStyle/>
                    <a:p>
                      <a:r>
                        <a:rPr lang="en-IN" sz="1200" dirty="0"/>
                        <a:t>DR. AMOL K. KADAM , PRIYANKA AGARWAL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2022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Brain Stroke Prediction Using Machine Learning Approach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Iconic Research And Engineering Journals 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The AI models are worked to foresee the chance of cerebrum stroke.</a:t>
                      </a:r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8241091"/>
                  </a:ext>
                </a:extLst>
              </a:tr>
              <a:tr h="1292874">
                <a:tc>
                  <a:txBody>
                    <a:bodyPr/>
                    <a:lstStyle/>
                    <a:p>
                      <a:r>
                        <a:rPr lang="en-GB" sz="1200" dirty="0"/>
                        <a:t>Mrs. Neha Saxena, Mr. Deep Singh </a:t>
                      </a:r>
                      <a:r>
                        <a:rPr lang="en-GB" sz="1200" dirty="0" err="1"/>
                        <a:t>Bhamra</a:t>
                      </a:r>
                      <a:r>
                        <a:rPr lang="en-GB" sz="1200" dirty="0"/>
                        <a:t>, Mr. Arvind Choudhary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2014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Brain Stroke Prediction using Machine Learning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International Journal of Emerging Technologies and Innovative Research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Stroke is the 2nd leading</a:t>
                      </a:r>
                    </a:p>
                    <a:p>
                      <a:r>
                        <a:rPr lang="en-GB" sz="800" dirty="0"/>
                        <a:t>cause of death globally, responsible to approximately 11% of total deaths . For</a:t>
                      </a:r>
                    </a:p>
                    <a:p>
                      <a:r>
                        <a:rPr lang="en-GB" sz="800" dirty="0"/>
                        <a:t>survival prediction, ML model uses dataset to predict whether a patient is likely to get stroke based on the input parameters like gender, age, various diseases, and smoking status.</a:t>
                      </a:r>
                      <a:endParaRPr lang="en-IN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682717"/>
                  </a:ext>
                </a:extLst>
              </a:tr>
              <a:tr h="902005">
                <a:tc>
                  <a:txBody>
                    <a:bodyPr/>
                    <a:lstStyle/>
                    <a:p>
                      <a:r>
                        <a:rPr lang="en-IN" sz="1200" dirty="0"/>
                        <a:t>Manisha Sanjay </a:t>
                      </a:r>
                      <a:r>
                        <a:rPr lang="en-IN" sz="1200" dirty="0" err="1"/>
                        <a:t>Sirsat</a:t>
                      </a:r>
                      <a:r>
                        <a:rPr lang="en-IN" sz="1200" dirty="0"/>
                        <a:t>, Eduardo </a:t>
                      </a:r>
                      <a:r>
                        <a:rPr lang="en-IN" sz="1200" dirty="0" err="1"/>
                        <a:t>Ferme</a:t>
                      </a:r>
                      <a:r>
                        <a:rPr lang="en-IN" sz="1200" dirty="0"/>
                        <a:t> , and</a:t>
                      </a:r>
                    </a:p>
                    <a:p>
                      <a:r>
                        <a:rPr lang="en-IN" sz="1200" dirty="0"/>
                        <a:t>Joana Camara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2020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Machine Learning for Brain Stroke: A Review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Journal of Stroke and Cerebrovascular Diseases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 dirty="0"/>
                        <a:t>A total of 39 studies were identified from the</a:t>
                      </a:r>
                    </a:p>
                    <a:p>
                      <a:r>
                        <a:rPr lang="en-GB" sz="900" dirty="0"/>
                        <a:t>results of ScienceDirect web scientific database on ML for brain stroke from the year 2007 to 2019.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9386709"/>
                  </a:ext>
                </a:extLst>
              </a:tr>
              <a:tr h="932072">
                <a:tc>
                  <a:txBody>
                    <a:bodyPr/>
                    <a:lstStyle/>
                    <a:p>
                      <a:r>
                        <a:rPr lang="en-IN" sz="1200" dirty="0"/>
                        <a:t>SERGIO PEÑAFIEL, NELSON BALOIAN, HORACIO SANSON, AND JOSÉ A. PINO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2021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Predicting Stroke Risk With an Interpretable Classifier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Journal of the American Medical Informatics Association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Presents experiments comparing the results of the Dempster-Shafer method with the ones obtained using other well-known machine learning methods like Multilayer</a:t>
                      </a:r>
                    </a:p>
                    <a:p>
                      <a:r>
                        <a:rPr lang="en-GB" sz="800" dirty="0"/>
                        <a:t>perceptron, Support Vector Machines and Naive Bayes.</a:t>
                      </a:r>
                      <a:endParaRPr lang="en-IN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1720453"/>
                  </a:ext>
                </a:extLst>
              </a:tr>
              <a:tr h="1037306">
                <a:tc>
                  <a:txBody>
                    <a:bodyPr/>
                    <a:lstStyle/>
                    <a:p>
                      <a:r>
                        <a:rPr lang="en-IN" sz="1200" dirty="0"/>
                        <a:t>Douglas</a:t>
                      </a:r>
                      <a:r>
                        <a:rPr lang="en-IN" dirty="0"/>
                        <a:t> </a:t>
                      </a:r>
                      <a:r>
                        <a:rPr lang="en-IN" sz="1200" dirty="0"/>
                        <a:t>Teoh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2014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dirty="0"/>
                        <a:t>Towards stroke prediction using electronic health records</a:t>
                      </a:r>
                      <a:endParaRPr lang="en-IN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b="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Annual International Conference of the IEEE Engineering in Medicine and Biology Society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dirty="0"/>
                        <a:t>The best neural network incorporated and combined the different sources of temporal data through a dual-input topology.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19846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8862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1F9D1-42A9-44BF-8B26-BF7092E210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101" y="198542"/>
            <a:ext cx="5453956" cy="773551"/>
          </a:xfrm>
        </p:spPr>
        <p:txBody>
          <a:bodyPr>
            <a:normAutofit/>
          </a:bodyPr>
          <a:lstStyle/>
          <a:p>
            <a:r>
              <a:rPr lang="en-GB" sz="4000" dirty="0"/>
              <a:t>PROBLEM STATEMENT</a:t>
            </a:r>
            <a:endParaRPr lang="en-IN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63FF49-BF48-4114-85CF-1EF4CED53B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7226" y="1841093"/>
            <a:ext cx="8915399" cy="532170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Stroke is the second leading cause of death worldwide and remains an</a:t>
            </a:r>
          </a:p>
          <a:p>
            <a:r>
              <a:rPr lang="en-GB" dirty="0"/>
              <a:t>    important health burden both for the individuals and for the national</a:t>
            </a:r>
          </a:p>
          <a:p>
            <a:r>
              <a:rPr lang="en-GB" dirty="0"/>
              <a:t>    healthcare systems.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Therefore, the goal of our project is to apply principles of machine learning</a:t>
            </a:r>
          </a:p>
          <a:p>
            <a:r>
              <a:rPr lang="en-GB" dirty="0"/>
              <a:t>     over large existing data sets to effectively predict the stroke based on</a:t>
            </a:r>
          </a:p>
          <a:p>
            <a:r>
              <a:rPr lang="en-GB" dirty="0"/>
              <a:t>    potentially modifiable risk factors.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This project is </a:t>
            </a:r>
            <a:r>
              <a:rPr lang="en-GB"/>
              <a:t>developed to provide </a:t>
            </a:r>
            <a:r>
              <a:rPr lang="en-GB" dirty="0"/>
              <a:t>a personalized warning to each user on</a:t>
            </a:r>
          </a:p>
          <a:p>
            <a:r>
              <a:rPr lang="en-GB" dirty="0"/>
              <a:t>    the basis of each user's level of stroke risk.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41218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B1F72-55D3-4328-A1BA-CF52EDEB8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5977" y="490945"/>
            <a:ext cx="4926461" cy="725296"/>
          </a:xfrm>
        </p:spPr>
        <p:txBody>
          <a:bodyPr/>
          <a:lstStyle/>
          <a:p>
            <a:r>
              <a:rPr lang="en-GB" dirty="0"/>
              <a:t>TECHNOLOGY STACK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DC4BD-7F9F-4087-AADD-E34186E56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5977" y="1708864"/>
            <a:ext cx="8915400" cy="3777622"/>
          </a:xfrm>
        </p:spPr>
        <p:txBody>
          <a:bodyPr>
            <a:normAutofit/>
          </a:bodyPr>
          <a:lstStyle/>
          <a:p>
            <a:r>
              <a:rPr lang="en-GB" b="1" dirty="0"/>
              <a:t>SOFTWARE REQUIREMENTS</a:t>
            </a:r>
          </a:p>
          <a:p>
            <a:pPr marL="0" indent="0">
              <a:buNone/>
            </a:pPr>
            <a:r>
              <a:rPr lang="en-GB" b="1" dirty="0"/>
              <a:t>        </a:t>
            </a:r>
            <a:r>
              <a:rPr lang="en-GB" dirty="0"/>
              <a:t>Operating System : Windows</a:t>
            </a:r>
          </a:p>
          <a:p>
            <a:pPr marL="0" indent="0">
              <a:buNone/>
            </a:pPr>
            <a:r>
              <a:rPr lang="en-GB" dirty="0"/>
              <a:t>        Tool : Anaconda with </a:t>
            </a:r>
            <a:r>
              <a:rPr lang="en-GB" dirty="0" err="1"/>
              <a:t>Jupyter</a:t>
            </a:r>
            <a:r>
              <a:rPr lang="en-GB" dirty="0"/>
              <a:t> Notebook</a:t>
            </a:r>
          </a:p>
          <a:p>
            <a:endParaRPr lang="en-GB" b="1" dirty="0"/>
          </a:p>
          <a:p>
            <a:endParaRPr lang="en-GB" b="1" dirty="0"/>
          </a:p>
          <a:p>
            <a:r>
              <a:rPr lang="en-GB" b="1" dirty="0"/>
              <a:t>HARDWARE REQUIREMENTS</a:t>
            </a:r>
          </a:p>
          <a:p>
            <a:pPr marL="0" indent="0">
              <a:buNone/>
            </a:pPr>
            <a:r>
              <a:rPr lang="en-GB" b="1" dirty="0"/>
              <a:t>         </a:t>
            </a:r>
            <a:r>
              <a:rPr lang="en-GB" dirty="0"/>
              <a:t>Processor : Pentium IV/III</a:t>
            </a:r>
          </a:p>
          <a:p>
            <a:pPr marL="0" indent="0">
              <a:buNone/>
            </a:pPr>
            <a:r>
              <a:rPr lang="en-GB" dirty="0"/>
              <a:t>         Hard disk : minimum 80 GB</a:t>
            </a:r>
          </a:p>
          <a:p>
            <a:pPr marL="0" indent="0">
              <a:buNone/>
            </a:pPr>
            <a:r>
              <a:rPr lang="en-GB" dirty="0"/>
              <a:t>         RAM : minimum 2 GB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7094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48331-69E8-4ABC-A0DB-655F99A4FB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0021" y="328474"/>
            <a:ext cx="5809063" cy="773552"/>
          </a:xfrm>
        </p:spPr>
        <p:txBody>
          <a:bodyPr>
            <a:normAutofit/>
          </a:bodyPr>
          <a:lstStyle/>
          <a:p>
            <a:r>
              <a:rPr lang="en-GB" sz="4000" dirty="0"/>
              <a:t>SYSTEM ARCHITECTURE</a:t>
            </a:r>
            <a:endParaRPr lang="en-IN" sz="4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E51636-FE72-4447-8F75-495073F86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6970" y="1784412"/>
            <a:ext cx="8487052" cy="4261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089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7B8EA-F0AF-4AC7-B2DB-7ED17A4B4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0365" y="230359"/>
            <a:ext cx="3754609" cy="645397"/>
          </a:xfrm>
        </p:spPr>
        <p:txBody>
          <a:bodyPr/>
          <a:lstStyle/>
          <a:p>
            <a:r>
              <a:rPr lang="en-GB" dirty="0"/>
              <a:t>SYSTEM DESIGN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CED03D-9E79-4A61-87E1-1B87C8240E3D}"/>
              </a:ext>
            </a:extLst>
          </p:cNvPr>
          <p:cNvSpPr txBox="1"/>
          <p:nvPr/>
        </p:nvSpPr>
        <p:spPr>
          <a:xfrm flipH="1">
            <a:off x="2043195" y="1116111"/>
            <a:ext cx="3460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1. FLOW CHART	</a:t>
            </a:r>
            <a:endParaRPr lang="en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3E10669-1830-4B3C-86BE-C6535DBDC75E}"/>
              </a:ext>
            </a:extLst>
          </p:cNvPr>
          <p:cNvSpPr/>
          <p:nvPr/>
        </p:nvSpPr>
        <p:spPr>
          <a:xfrm>
            <a:off x="4663411" y="1676399"/>
            <a:ext cx="2143125" cy="369333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Source data</a:t>
            </a:r>
            <a:endParaRPr lang="en-IN" sz="14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5BD1D1E-CCF3-4704-9E4F-EFB5C1403870}"/>
              </a:ext>
            </a:extLst>
          </p:cNvPr>
          <p:cNvCxnSpPr>
            <a:stCxn id="5" idx="2"/>
          </p:cNvCxnSpPr>
          <p:nvPr/>
        </p:nvCxnSpPr>
        <p:spPr>
          <a:xfrm>
            <a:off x="5734974" y="2045732"/>
            <a:ext cx="0" cy="354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A14E944-F393-49E8-988A-100AA5E76C96}"/>
              </a:ext>
            </a:extLst>
          </p:cNvPr>
          <p:cNvSpPr/>
          <p:nvPr/>
        </p:nvSpPr>
        <p:spPr>
          <a:xfrm>
            <a:off x="4663411" y="2409825"/>
            <a:ext cx="2143125" cy="523875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Data pre-processing and cleaning</a:t>
            </a:r>
            <a:endParaRPr lang="en-IN" sz="14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7766FDD-2D10-48AB-95FC-53A16DB60667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4192847" y="2933700"/>
            <a:ext cx="1542127" cy="887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124E203-89CB-4E4A-99E7-7656AE4B951D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5734974" y="2933700"/>
            <a:ext cx="1542126" cy="887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lowchart: Magnetic Disk 18">
            <a:extLst>
              <a:ext uri="{FF2B5EF4-FFF2-40B4-BE49-F238E27FC236}">
                <a16:creationId xmlns:a16="http://schemas.microsoft.com/office/drawing/2014/main" id="{68ECBB10-271D-408F-AF8E-0BDBB01D70EA}"/>
              </a:ext>
            </a:extLst>
          </p:cNvPr>
          <p:cNvSpPr/>
          <p:nvPr/>
        </p:nvSpPr>
        <p:spPr>
          <a:xfrm>
            <a:off x="3687488" y="3821668"/>
            <a:ext cx="1007803" cy="1217057"/>
          </a:xfrm>
          <a:prstGeom prst="flowChartMagneticDisk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Training dataset</a:t>
            </a:r>
            <a:endParaRPr lang="en-IN" sz="1400" dirty="0"/>
          </a:p>
        </p:txBody>
      </p:sp>
      <p:sp>
        <p:nvSpPr>
          <p:cNvPr id="20" name="Flowchart: Magnetic Disk 19">
            <a:extLst>
              <a:ext uri="{FF2B5EF4-FFF2-40B4-BE49-F238E27FC236}">
                <a16:creationId xmlns:a16="http://schemas.microsoft.com/office/drawing/2014/main" id="{CB6BEB57-E594-49D3-AAFE-20526053EDF4}"/>
              </a:ext>
            </a:extLst>
          </p:cNvPr>
          <p:cNvSpPr/>
          <p:nvPr/>
        </p:nvSpPr>
        <p:spPr>
          <a:xfrm>
            <a:off x="6962775" y="3821668"/>
            <a:ext cx="1095375" cy="1217057"/>
          </a:xfrm>
          <a:prstGeom prst="flowChartMagneticDisk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Testing dataset</a:t>
            </a:r>
            <a:endParaRPr lang="en-IN" sz="1400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D0E2C80-5520-4100-BCCC-C85632381999}"/>
              </a:ext>
            </a:extLst>
          </p:cNvPr>
          <p:cNvCxnSpPr>
            <a:stCxn id="19" idx="3"/>
          </p:cNvCxnSpPr>
          <p:nvPr/>
        </p:nvCxnSpPr>
        <p:spPr>
          <a:xfrm>
            <a:off x="4191390" y="5038725"/>
            <a:ext cx="1457" cy="3333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arallelogram 22">
            <a:extLst>
              <a:ext uri="{FF2B5EF4-FFF2-40B4-BE49-F238E27FC236}">
                <a16:creationId xmlns:a16="http://schemas.microsoft.com/office/drawing/2014/main" id="{6C573486-C708-4160-8749-47A9DC3DEC1B}"/>
              </a:ext>
            </a:extLst>
          </p:cNvPr>
          <p:cNvSpPr/>
          <p:nvPr/>
        </p:nvSpPr>
        <p:spPr>
          <a:xfrm>
            <a:off x="3112148" y="5398532"/>
            <a:ext cx="2158481" cy="440293"/>
          </a:xfrm>
          <a:prstGeom prst="parallelogram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Classification ML algorithms</a:t>
            </a:r>
            <a:endParaRPr lang="en-IN" sz="14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9D92D1D-6E52-41D1-A539-2664B7F1461B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5215592" y="5618679"/>
            <a:ext cx="1564631" cy="10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8A45AD3-6A5E-47DC-81CB-FE966A9D961E}"/>
              </a:ext>
            </a:extLst>
          </p:cNvPr>
          <p:cNvCxnSpPr>
            <a:stCxn id="20" idx="3"/>
          </p:cNvCxnSpPr>
          <p:nvPr/>
        </p:nvCxnSpPr>
        <p:spPr>
          <a:xfrm flipH="1">
            <a:off x="7510462" y="5038725"/>
            <a:ext cx="1" cy="3333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Diagonal Corners Snipped 27">
            <a:extLst>
              <a:ext uri="{FF2B5EF4-FFF2-40B4-BE49-F238E27FC236}">
                <a16:creationId xmlns:a16="http://schemas.microsoft.com/office/drawing/2014/main" id="{98646DD4-CA9A-4004-BCD6-7787C40D4522}"/>
              </a:ext>
            </a:extLst>
          </p:cNvPr>
          <p:cNvSpPr/>
          <p:nvPr/>
        </p:nvSpPr>
        <p:spPr>
          <a:xfrm>
            <a:off x="6806536" y="5398532"/>
            <a:ext cx="1542126" cy="440285"/>
          </a:xfrm>
          <a:prstGeom prst="snip2Diag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Best model by  accuracy</a:t>
            </a:r>
            <a:endParaRPr lang="en-IN" sz="1400" dirty="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1B36311-A3BB-4A16-BDBE-F917DFF11581}"/>
              </a:ext>
            </a:extLst>
          </p:cNvPr>
          <p:cNvCxnSpPr>
            <a:stCxn id="28" idx="1"/>
          </p:cNvCxnSpPr>
          <p:nvPr/>
        </p:nvCxnSpPr>
        <p:spPr>
          <a:xfrm>
            <a:off x="7577599" y="5838817"/>
            <a:ext cx="0" cy="3524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5641E900-7557-4135-B4A3-AF50E7A71FCA}"/>
              </a:ext>
            </a:extLst>
          </p:cNvPr>
          <p:cNvSpPr/>
          <p:nvPr/>
        </p:nvSpPr>
        <p:spPr>
          <a:xfrm>
            <a:off x="6806536" y="6191250"/>
            <a:ext cx="1542126" cy="44028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Finding brain stroke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2803522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5C665-36BD-48A8-92F2-53ECA9617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4103" y="353343"/>
            <a:ext cx="4091960" cy="512232"/>
          </a:xfrm>
        </p:spPr>
        <p:txBody>
          <a:bodyPr>
            <a:normAutofit fontScale="90000"/>
          </a:bodyPr>
          <a:lstStyle/>
          <a:p>
            <a:r>
              <a:rPr lang="en-GB" sz="2800" dirty="0"/>
              <a:t>2. DATAFLOW DIAGRAM</a:t>
            </a:r>
            <a:endParaRPr lang="en-IN" sz="2800" dirty="0"/>
          </a:p>
        </p:txBody>
      </p:sp>
      <p:sp>
        <p:nvSpPr>
          <p:cNvPr id="4" name="Rectangle: Top Corners Rounded 3">
            <a:extLst>
              <a:ext uri="{FF2B5EF4-FFF2-40B4-BE49-F238E27FC236}">
                <a16:creationId xmlns:a16="http://schemas.microsoft.com/office/drawing/2014/main" id="{CFCFDCC5-2CF9-492F-B945-CD7857EBA26F}"/>
              </a:ext>
            </a:extLst>
          </p:cNvPr>
          <p:cNvSpPr/>
          <p:nvPr/>
        </p:nvSpPr>
        <p:spPr>
          <a:xfrm>
            <a:off x="4050015" y="1447061"/>
            <a:ext cx="1932373" cy="319596"/>
          </a:xfrm>
          <a:prstGeom prst="round2Same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Start</a:t>
            </a:r>
            <a:endParaRPr lang="en-IN" sz="1400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95017D2-B9CC-4630-83A6-612EF268E8F5}"/>
              </a:ext>
            </a:extLst>
          </p:cNvPr>
          <p:cNvCxnSpPr>
            <a:cxnSpLocks/>
            <a:stCxn id="4" idx="1"/>
          </p:cNvCxnSpPr>
          <p:nvPr/>
        </p:nvCxnSpPr>
        <p:spPr>
          <a:xfrm>
            <a:off x="5016202" y="1766657"/>
            <a:ext cx="0" cy="3551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478ED49D-53FE-42AD-81BF-9C6B5FB1A58B}"/>
              </a:ext>
            </a:extLst>
          </p:cNvPr>
          <p:cNvSpPr/>
          <p:nvPr/>
        </p:nvSpPr>
        <p:spPr>
          <a:xfrm>
            <a:off x="4050020" y="2130641"/>
            <a:ext cx="1932368" cy="54153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Dataset for brain stroke prediction</a:t>
            </a:r>
            <a:endParaRPr lang="en-IN" sz="14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96328AB-0A34-4FA5-8FC5-E7FA20FD765F}"/>
              </a:ext>
            </a:extLst>
          </p:cNvPr>
          <p:cNvCxnSpPr>
            <a:stCxn id="8" idx="2"/>
          </p:cNvCxnSpPr>
          <p:nvPr/>
        </p:nvCxnSpPr>
        <p:spPr>
          <a:xfrm flipH="1">
            <a:off x="5015883" y="2672179"/>
            <a:ext cx="321" cy="3906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0749B16-CBCE-4DE7-A22B-EB489AA48DA1}"/>
              </a:ext>
            </a:extLst>
          </p:cNvPr>
          <p:cNvSpPr/>
          <p:nvPr/>
        </p:nvSpPr>
        <p:spPr>
          <a:xfrm>
            <a:off x="4050015" y="3080552"/>
            <a:ext cx="1932368" cy="39061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Cleaned data</a:t>
            </a:r>
            <a:endParaRPr lang="en-IN" sz="14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A8C241B-8B30-42DC-80AD-21CA7F272DFA}"/>
              </a:ext>
            </a:extLst>
          </p:cNvPr>
          <p:cNvCxnSpPr>
            <a:stCxn id="11" idx="2"/>
          </p:cNvCxnSpPr>
          <p:nvPr/>
        </p:nvCxnSpPr>
        <p:spPr>
          <a:xfrm flipH="1">
            <a:off x="5015883" y="3471169"/>
            <a:ext cx="316" cy="417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BA01D4E-3134-497D-987C-720253A72660}"/>
              </a:ext>
            </a:extLst>
          </p:cNvPr>
          <p:cNvSpPr/>
          <p:nvPr/>
        </p:nvSpPr>
        <p:spPr>
          <a:xfrm>
            <a:off x="4050015" y="3888420"/>
            <a:ext cx="1932368" cy="39061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Visualised data</a:t>
            </a:r>
            <a:endParaRPr lang="en-IN" sz="14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8D3F3D-632E-4F6B-B369-26E127A01918}"/>
              </a:ext>
            </a:extLst>
          </p:cNvPr>
          <p:cNvCxnSpPr>
            <a:stCxn id="14" idx="2"/>
          </p:cNvCxnSpPr>
          <p:nvPr/>
        </p:nvCxnSpPr>
        <p:spPr>
          <a:xfrm flipH="1">
            <a:off x="5015883" y="4279037"/>
            <a:ext cx="316" cy="337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7128F300-1F40-4958-A43F-253FDAC92B89}"/>
              </a:ext>
            </a:extLst>
          </p:cNvPr>
          <p:cNvSpPr/>
          <p:nvPr/>
        </p:nvSpPr>
        <p:spPr>
          <a:xfrm>
            <a:off x="4050015" y="4616388"/>
            <a:ext cx="1931104" cy="49715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Applying data mining method</a:t>
            </a:r>
            <a:endParaRPr lang="en-IN" sz="1400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A68A513-E5C6-4A68-B7F5-16EBAEB4B4EA}"/>
              </a:ext>
            </a:extLst>
          </p:cNvPr>
          <p:cNvCxnSpPr>
            <a:stCxn id="17" idx="2"/>
          </p:cNvCxnSpPr>
          <p:nvPr/>
        </p:nvCxnSpPr>
        <p:spPr>
          <a:xfrm>
            <a:off x="5015567" y="5113538"/>
            <a:ext cx="316" cy="2974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CCA49D61-B3E8-4E83-93AA-674B2C3B915D}"/>
              </a:ext>
            </a:extLst>
          </p:cNvPr>
          <p:cNvSpPr/>
          <p:nvPr/>
        </p:nvSpPr>
        <p:spPr>
          <a:xfrm>
            <a:off x="4050015" y="5410939"/>
            <a:ext cx="1927944" cy="756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Predicts whether brain stroke will occur or not</a:t>
            </a:r>
            <a:endParaRPr lang="en-IN" sz="1400" dirty="0"/>
          </a:p>
        </p:txBody>
      </p:sp>
      <p:sp>
        <p:nvSpPr>
          <p:cNvPr id="21" name="Rectangle: Top Corners Rounded 20">
            <a:extLst>
              <a:ext uri="{FF2B5EF4-FFF2-40B4-BE49-F238E27FC236}">
                <a16:creationId xmlns:a16="http://schemas.microsoft.com/office/drawing/2014/main" id="{E862B326-50AB-4A2B-A317-B7157CDBC8C9}"/>
              </a:ext>
            </a:extLst>
          </p:cNvPr>
          <p:cNvSpPr/>
          <p:nvPr/>
        </p:nvSpPr>
        <p:spPr>
          <a:xfrm>
            <a:off x="4046855" y="6525087"/>
            <a:ext cx="1930156" cy="221942"/>
          </a:xfrm>
          <a:prstGeom prst="round2Same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End</a:t>
            </a:r>
            <a:endParaRPr lang="en-IN" sz="140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826438A-5C81-46C0-9B8D-A22D2810B23A}"/>
              </a:ext>
            </a:extLst>
          </p:cNvPr>
          <p:cNvCxnSpPr>
            <a:stCxn id="20" idx="2"/>
            <a:endCxn id="21" idx="3"/>
          </p:cNvCxnSpPr>
          <p:nvPr/>
        </p:nvCxnSpPr>
        <p:spPr>
          <a:xfrm flipH="1">
            <a:off x="5011933" y="6167339"/>
            <a:ext cx="2054" cy="357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352DC115-EB18-4C80-9C30-AEEA02AED05A}"/>
              </a:ext>
            </a:extLst>
          </p:cNvPr>
          <p:cNvSpPr/>
          <p:nvPr/>
        </p:nvSpPr>
        <p:spPr>
          <a:xfrm>
            <a:off x="6880194" y="2672179"/>
            <a:ext cx="1525033" cy="39061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Data cleaning</a:t>
            </a:r>
            <a:endParaRPr lang="en-IN" sz="1400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1666286-459F-4187-8BBE-9D3326A98BEC}"/>
              </a:ext>
            </a:extLst>
          </p:cNvPr>
          <p:cNvCxnSpPr>
            <a:cxnSpLocks/>
          </p:cNvCxnSpPr>
          <p:nvPr/>
        </p:nvCxnSpPr>
        <p:spPr>
          <a:xfrm flipH="1">
            <a:off x="5011933" y="2867487"/>
            <a:ext cx="1868262" cy="0"/>
          </a:xfrm>
          <a:prstGeom prst="straightConnector1">
            <a:avLst/>
          </a:prstGeom>
          <a:ln>
            <a:solidFill>
              <a:schemeClr val="accent1">
                <a:shade val="9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B87ADEF9-56AF-4CA3-B746-98A835B695D7}"/>
              </a:ext>
            </a:extLst>
          </p:cNvPr>
          <p:cNvSpPr/>
          <p:nvPr/>
        </p:nvSpPr>
        <p:spPr>
          <a:xfrm>
            <a:off x="6880194" y="3488925"/>
            <a:ext cx="1371931" cy="41725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Data visualisation</a:t>
            </a:r>
            <a:endParaRPr lang="en-IN" sz="1400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3723AE8-46C9-4C60-99EF-03F5B005F559}"/>
              </a:ext>
            </a:extLst>
          </p:cNvPr>
          <p:cNvCxnSpPr>
            <a:stCxn id="28" idx="1"/>
          </p:cNvCxnSpPr>
          <p:nvPr/>
        </p:nvCxnSpPr>
        <p:spPr>
          <a:xfrm flipH="1" flipV="1">
            <a:off x="5011933" y="3693111"/>
            <a:ext cx="1868261" cy="44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A2F1CF5B-AAFC-48DF-A5B6-BD6DFA2F1E20}"/>
              </a:ext>
            </a:extLst>
          </p:cNvPr>
          <p:cNvSpPr/>
          <p:nvPr/>
        </p:nvSpPr>
        <p:spPr>
          <a:xfrm>
            <a:off x="1473693" y="4549805"/>
            <a:ext cx="1222275" cy="63031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Applying ML algorithms</a:t>
            </a:r>
            <a:endParaRPr lang="en-IN" sz="1400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CE0DD67-01A6-4067-A6BD-69E6BAD8CBCD}"/>
              </a:ext>
            </a:extLst>
          </p:cNvPr>
          <p:cNvCxnSpPr>
            <a:stCxn id="31" idx="3"/>
            <a:endCxn id="17" idx="1"/>
          </p:cNvCxnSpPr>
          <p:nvPr/>
        </p:nvCxnSpPr>
        <p:spPr>
          <a:xfrm>
            <a:off x="2695968" y="4864963"/>
            <a:ext cx="13540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19564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E8D7F-1A3C-4A6C-9279-B07F11C7D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8122" y="464311"/>
            <a:ext cx="4003184" cy="414577"/>
          </a:xfrm>
        </p:spPr>
        <p:txBody>
          <a:bodyPr>
            <a:normAutofit/>
          </a:bodyPr>
          <a:lstStyle/>
          <a:p>
            <a:r>
              <a:rPr lang="en-GB" sz="1800" dirty="0"/>
              <a:t>3. ENTITY RELATIONSHIP DIAGRAM</a:t>
            </a:r>
            <a:endParaRPr lang="en-IN" sz="18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B5F6EF9-008B-447A-B771-68BBCC4055F7}"/>
              </a:ext>
            </a:extLst>
          </p:cNvPr>
          <p:cNvSpPr/>
          <p:nvPr/>
        </p:nvSpPr>
        <p:spPr>
          <a:xfrm>
            <a:off x="2104007" y="1331650"/>
            <a:ext cx="1296141" cy="71021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Brain Stroke Dataset</a:t>
            </a:r>
            <a:endParaRPr lang="en-IN" sz="140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FB5C559-D19B-40EF-A0B1-0E7E351A0187}"/>
              </a:ext>
            </a:extLst>
          </p:cNvPr>
          <p:cNvSpPr/>
          <p:nvPr/>
        </p:nvSpPr>
        <p:spPr>
          <a:xfrm>
            <a:off x="5893293" y="2805343"/>
            <a:ext cx="1636450" cy="1100831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Tuning</a:t>
            </a:r>
          </a:p>
          <a:p>
            <a:pPr algn="ctr"/>
            <a:r>
              <a:rPr lang="en-GB" sz="1400" dirty="0"/>
              <a:t>algorithms</a:t>
            </a:r>
            <a:endParaRPr lang="en-IN" sz="14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2F86D28-1443-4C66-B9E1-34FF9EA18738}"/>
              </a:ext>
            </a:extLst>
          </p:cNvPr>
          <p:cNvCxnSpPr>
            <a:stCxn id="5" idx="3"/>
          </p:cNvCxnSpPr>
          <p:nvPr/>
        </p:nvCxnSpPr>
        <p:spPr>
          <a:xfrm>
            <a:off x="3400148" y="1686757"/>
            <a:ext cx="33113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7F2208E-C7B3-4091-89E2-73E9521994BD}"/>
              </a:ext>
            </a:extLst>
          </p:cNvPr>
          <p:cNvCxnSpPr/>
          <p:nvPr/>
        </p:nvCxnSpPr>
        <p:spPr>
          <a:xfrm>
            <a:off x="6711518" y="1677880"/>
            <a:ext cx="0" cy="1118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41A8FA53-FD89-47C3-B53E-2C81C4AA032B}"/>
              </a:ext>
            </a:extLst>
          </p:cNvPr>
          <p:cNvSpPr/>
          <p:nvPr/>
        </p:nvSpPr>
        <p:spPr>
          <a:xfrm>
            <a:off x="3706427" y="4048219"/>
            <a:ext cx="1349406" cy="1162971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/>
              <a:t>Machine Learning</a:t>
            </a:r>
            <a:endParaRPr lang="en-IN" sz="1400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F35F4B-D0C2-494C-8C21-0BC9526CFB41}"/>
              </a:ext>
            </a:extLst>
          </p:cNvPr>
          <p:cNvCxnSpPr>
            <a:stCxn id="6" idx="2"/>
          </p:cNvCxnSpPr>
          <p:nvPr/>
        </p:nvCxnSpPr>
        <p:spPr>
          <a:xfrm flipH="1" flipV="1">
            <a:off x="4722920" y="3355758"/>
            <a:ext cx="1170373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F0CF5F2-830B-4983-B4E6-92FC0846E1AF}"/>
              </a:ext>
            </a:extLst>
          </p:cNvPr>
          <p:cNvCxnSpPr/>
          <p:nvPr/>
        </p:nvCxnSpPr>
        <p:spPr>
          <a:xfrm>
            <a:off x="4731798" y="3355758"/>
            <a:ext cx="0" cy="7546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BCD8748-00A1-4526-844E-0D0E902CB373}"/>
              </a:ext>
            </a:extLst>
          </p:cNvPr>
          <p:cNvCxnSpPr>
            <a:cxnSpLocks/>
          </p:cNvCxnSpPr>
          <p:nvPr/>
        </p:nvCxnSpPr>
        <p:spPr>
          <a:xfrm>
            <a:off x="2317072" y="2041864"/>
            <a:ext cx="0" cy="7634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4F67C3B-6102-4722-B3E6-D51E051FCEDF}"/>
              </a:ext>
            </a:extLst>
          </p:cNvPr>
          <p:cNvCxnSpPr/>
          <p:nvPr/>
        </p:nvCxnSpPr>
        <p:spPr>
          <a:xfrm>
            <a:off x="2343705" y="2805343"/>
            <a:ext cx="17311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763DBDA-2BCB-40FD-806F-D6EE88B0DF9A}"/>
              </a:ext>
            </a:extLst>
          </p:cNvPr>
          <p:cNvCxnSpPr/>
          <p:nvPr/>
        </p:nvCxnSpPr>
        <p:spPr>
          <a:xfrm>
            <a:off x="4101483" y="2805343"/>
            <a:ext cx="0" cy="12295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8826F43-8239-42EA-9AA0-E003F71B8D68}"/>
              </a:ext>
            </a:extLst>
          </p:cNvPr>
          <p:cNvCxnSpPr>
            <a:stCxn id="13" idx="6"/>
          </p:cNvCxnSpPr>
          <p:nvPr/>
        </p:nvCxnSpPr>
        <p:spPr>
          <a:xfrm flipV="1">
            <a:off x="5055833" y="4629704"/>
            <a:ext cx="1655685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BAE6105-88A2-4055-8D7D-BCB925723B96}"/>
              </a:ext>
            </a:extLst>
          </p:cNvPr>
          <p:cNvCxnSpPr>
            <a:endCxn id="6" idx="4"/>
          </p:cNvCxnSpPr>
          <p:nvPr/>
        </p:nvCxnSpPr>
        <p:spPr>
          <a:xfrm flipV="1">
            <a:off x="6711518" y="3906174"/>
            <a:ext cx="0" cy="710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65092F2-9F97-4EEE-A27E-911183A20262}"/>
              </a:ext>
            </a:extLst>
          </p:cNvPr>
          <p:cNvCxnSpPr>
            <a:cxnSpLocks/>
            <a:stCxn id="13" idx="4"/>
          </p:cNvCxnSpPr>
          <p:nvPr/>
        </p:nvCxnSpPr>
        <p:spPr>
          <a:xfrm>
            <a:off x="4381130" y="5211190"/>
            <a:ext cx="0" cy="6835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928AF56F-5226-41B5-9C6C-43E03FF673A2}"/>
              </a:ext>
            </a:extLst>
          </p:cNvPr>
          <p:cNvSpPr/>
          <p:nvPr/>
        </p:nvSpPr>
        <p:spPr>
          <a:xfrm>
            <a:off x="3750815" y="5912527"/>
            <a:ext cx="1232603" cy="5859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600" dirty="0"/>
              <a:t>Model</a:t>
            </a:r>
            <a:endParaRPr lang="en-IN" sz="1600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CFEA674-D0B3-4CAE-BD20-81A6A9D16DA9}"/>
              </a:ext>
            </a:extLst>
          </p:cNvPr>
          <p:cNvCxnSpPr>
            <a:cxnSpLocks/>
          </p:cNvCxnSpPr>
          <p:nvPr/>
        </p:nvCxnSpPr>
        <p:spPr>
          <a:xfrm flipV="1">
            <a:off x="2752077" y="6214358"/>
            <a:ext cx="998736" cy="88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0D66DE1C-03C7-447A-96CE-2EC3A617E452}"/>
              </a:ext>
            </a:extLst>
          </p:cNvPr>
          <p:cNvSpPr/>
          <p:nvPr/>
        </p:nvSpPr>
        <p:spPr>
          <a:xfrm>
            <a:off x="6329779" y="5912462"/>
            <a:ext cx="1358277" cy="58592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600" dirty="0"/>
              <a:t>Output</a:t>
            </a:r>
            <a:endParaRPr lang="en-IN" sz="1600" dirty="0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4EABAE1-1558-4A02-8B34-49400FD3C17D}"/>
              </a:ext>
            </a:extLst>
          </p:cNvPr>
          <p:cNvCxnSpPr>
            <a:cxnSpLocks/>
            <a:stCxn id="32" idx="3"/>
            <a:endCxn id="36" idx="1"/>
          </p:cNvCxnSpPr>
          <p:nvPr/>
        </p:nvCxnSpPr>
        <p:spPr>
          <a:xfrm flipV="1">
            <a:off x="4983418" y="6205425"/>
            <a:ext cx="1346361" cy="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CD568B4-6C7B-48D5-A841-7B9E3028E480}"/>
              </a:ext>
            </a:extLst>
          </p:cNvPr>
          <p:cNvSpPr/>
          <p:nvPr/>
        </p:nvSpPr>
        <p:spPr>
          <a:xfrm>
            <a:off x="1367161" y="5912462"/>
            <a:ext cx="1384914" cy="55930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600" dirty="0"/>
              <a:t>Input data</a:t>
            </a:r>
            <a:endParaRPr lang="en-IN" sz="1600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606ECED1-A2E7-46B4-BC4B-AD9CDFB08F78}"/>
              </a:ext>
            </a:extLst>
          </p:cNvPr>
          <p:cNvCxnSpPr>
            <a:stCxn id="6" idx="7"/>
          </p:cNvCxnSpPr>
          <p:nvPr/>
        </p:nvCxnSpPr>
        <p:spPr>
          <a:xfrm flipV="1">
            <a:off x="7290090" y="1873123"/>
            <a:ext cx="1010531" cy="10934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Parallelogram 43">
            <a:extLst>
              <a:ext uri="{FF2B5EF4-FFF2-40B4-BE49-F238E27FC236}">
                <a16:creationId xmlns:a16="http://schemas.microsoft.com/office/drawing/2014/main" id="{ADD586F8-8C14-47D2-83BB-686E0CA4F72F}"/>
              </a:ext>
            </a:extLst>
          </p:cNvPr>
          <p:cNvSpPr/>
          <p:nvPr/>
        </p:nvSpPr>
        <p:spPr>
          <a:xfrm>
            <a:off x="7701383" y="1233864"/>
            <a:ext cx="1198475" cy="639259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600" dirty="0"/>
              <a:t>MLP</a:t>
            </a:r>
            <a:endParaRPr lang="en-IN" sz="1600" dirty="0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E2AF51B-7D3C-4CEE-89AF-83DB2F1220E4}"/>
              </a:ext>
            </a:extLst>
          </p:cNvPr>
          <p:cNvCxnSpPr>
            <a:stCxn id="6" idx="6"/>
          </p:cNvCxnSpPr>
          <p:nvPr/>
        </p:nvCxnSpPr>
        <p:spPr>
          <a:xfrm flipV="1">
            <a:off x="7529743" y="2539014"/>
            <a:ext cx="1516603" cy="8167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335A4163-18CC-404B-B237-967B8647F105}"/>
              </a:ext>
            </a:extLst>
          </p:cNvPr>
          <p:cNvSpPr/>
          <p:nvPr/>
        </p:nvSpPr>
        <p:spPr>
          <a:xfrm>
            <a:off x="8939116" y="2190903"/>
            <a:ext cx="1516604" cy="696222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600" dirty="0"/>
              <a:t>Naïve Bayes</a:t>
            </a:r>
            <a:endParaRPr lang="en-IN" sz="1600" dirty="0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2ABE77A-28E0-45AC-9577-24E92C514FC9}"/>
              </a:ext>
            </a:extLst>
          </p:cNvPr>
          <p:cNvCxnSpPr>
            <a:stCxn id="6" idx="6"/>
          </p:cNvCxnSpPr>
          <p:nvPr/>
        </p:nvCxnSpPr>
        <p:spPr>
          <a:xfrm>
            <a:off x="7529743" y="3355759"/>
            <a:ext cx="1516603" cy="2929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Parallelogram 49">
            <a:extLst>
              <a:ext uri="{FF2B5EF4-FFF2-40B4-BE49-F238E27FC236}">
                <a16:creationId xmlns:a16="http://schemas.microsoft.com/office/drawing/2014/main" id="{9765B5CC-3FB8-4FD7-89ED-377C1AD1A889}"/>
              </a:ext>
            </a:extLst>
          </p:cNvPr>
          <p:cNvSpPr/>
          <p:nvPr/>
        </p:nvSpPr>
        <p:spPr>
          <a:xfrm>
            <a:off x="8940947" y="3355758"/>
            <a:ext cx="1516596" cy="754603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600" dirty="0"/>
              <a:t>Decision tree</a:t>
            </a:r>
            <a:endParaRPr lang="en-IN" sz="1600" dirty="0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5913F4D-84BC-4A85-8344-1A9A7735F535}"/>
              </a:ext>
            </a:extLst>
          </p:cNvPr>
          <p:cNvCxnSpPr>
            <a:stCxn id="6" idx="5"/>
          </p:cNvCxnSpPr>
          <p:nvPr/>
        </p:nvCxnSpPr>
        <p:spPr>
          <a:xfrm>
            <a:off x="7290090" y="3744961"/>
            <a:ext cx="1498803" cy="8714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Parallelogram 52">
            <a:extLst>
              <a:ext uri="{FF2B5EF4-FFF2-40B4-BE49-F238E27FC236}">
                <a16:creationId xmlns:a16="http://schemas.microsoft.com/office/drawing/2014/main" id="{8FDF0EF3-4C7E-411E-B4E5-943B16380972}"/>
              </a:ext>
            </a:extLst>
          </p:cNvPr>
          <p:cNvSpPr/>
          <p:nvPr/>
        </p:nvSpPr>
        <p:spPr>
          <a:xfrm>
            <a:off x="8691237" y="4418250"/>
            <a:ext cx="1181428" cy="639192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600" dirty="0"/>
              <a:t>SVM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515695459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2791</TotalTime>
  <Words>1530</Words>
  <Application>Microsoft Office PowerPoint</Application>
  <PresentationFormat>Widescreen</PresentationFormat>
  <Paragraphs>232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Century Gothic</vt:lpstr>
      <vt:lpstr>Helvetica Neue</vt:lpstr>
      <vt:lpstr>STIXGeneral-Regular</vt:lpstr>
      <vt:lpstr>Wingdings 3</vt:lpstr>
      <vt:lpstr>Wisp</vt:lpstr>
      <vt:lpstr>PANIMALAR ENGINEERING COLLEGE</vt:lpstr>
      <vt:lpstr>INTRODUCTION</vt:lpstr>
      <vt:lpstr>LITERATURE SURVEY </vt:lpstr>
      <vt:lpstr>PROBLEM STATEMENT</vt:lpstr>
      <vt:lpstr>TECHNOLOGY STACK</vt:lpstr>
      <vt:lpstr>SYSTEM ARCHITECTURE</vt:lpstr>
      <vt:lpstr>SYSTEM DESIGN</vt:lpstr>
      <vt:lpstr>2. DATAFLOW DIAGRAM</vt:lpstr>
      <vt:lpstr>3. ENTITY RELATIONSHIP DIAGRAM</vt:lpstr>
      <vt:lpstr>4. USE CASE DIAGRAM</vt:lpstr>
      <vt:lpstr>4. SEQUENCE DIAGRAM</vt:lpstr>
      <vt:lpstr>MODULE DESCRIPTION:  Module -1  Data Pre-processing:    </vt:lpstr>
      <vt:lpstr>Module - 2</vt:lpstr>
      <vt:lpstr>Module - 3</vt:lpstr>
      <vt:lpstr>Module 4,5,6</vt:lpstr>
      <vt:lpstr>Performance Analysis</vt:lpstr>
      <vt:lpstr>OUTPUT SCREENSHOTS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PANIMALAR ENGINEERING COLLEGE</dc:title>
  <dc:creator>srivas c</dc:creator>
  <cp:lastModifiedBy>srivas c</cp:lastModifiedBy>
  <cp:revision>24</cp:revision>
  <dcterms:created xsi:type="dcterms:W3CDTF">2023-03-29T16:16:16Z</dcterms:created>
  <dcterms:modified xsi:type="dcterms:W3CDTF">2023-04-08T05:17:28Z</dcterms:modified>
</cp:coreProperties>
</file>

<file path=docProps/thumbnail.jpeg>
</file>